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323" r:id="rId2"/>
    <p:sldId id="257" r:id="rId3"/>
    <p:sldId id="261" r:id="rId4"/>
    <p:sldId id="283" r:id="rId5"/>
    <p:sldId id="259" r:id="rId6"/>
    <p:sldId id="284" r:id="rId7"/>
    <p:sldId id="258" r:id="rId8"/>
    <p:sldId id="262" r:id="rId9"/>
    <p:sldId id="269" r:id="rId10"/>
    <p:sldId id="286" r:id="rId11"/>
    <p:sldId id="270" r:id="rId12"/>
    <p:sldId id="287" r:id="rId13"/>
    <p:sldId id="271" r:id="rId14"/>
    <p:sldId id="272" r:id="rId15"/>
    <p:sldId id="288" r:id="rId16"/>
    <p:sldId id="28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3238" autoAdjust="0"/>
  </p:normalViewPr>
  <p:slideViewPr>
    <p:cSldViewPr snapToGrid="0">
      <p:cViewPr>
        <p:scale>
          <a:sx n="71" d="100"/>
          <a:sy n="71"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050AF-CA48-4A9D-BA4C-70735E9DE42B}" type="datetimeFigureOut">
              <a:rPr lang="en-GB" smtClean="0"/>
              <a:t>20/03/2020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542B82-4090-4429-BC73-6443307F4947}" type="slidenum">
              <a:rPr lang="en-GB" smtClean="0"/>
              <a:t>‹#›</a:t>
            </a:fld>
            <a:endParaRPr lang="en-GB"/>
          </a:p>
        </p:txBody>
      </p:sp>
    </p:spTree>
    <p:extLst>
      <p:ext uri="{BB962C8B-B14F-4D97-AF65-F5344CB8AC3E}">
        <p14:creationId xmlns:p14="http://schemas.microsoft.com/office/powerpoint/2010/main" val="419715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542B82-4090-4429-BC73-6443307F4947}" type="slidenum">
              <a:rPr lang="en-GB" smtClean="0"/>
              <a:t>2</a:t>
            </a:fld>
            <a:endParaRPr lang="en-GB"/>
          </a:p>
        </p:txBody>
      </p:sp>
    </p:spTree>
    <p:extLst>
      <p:ext uri="{BB962C8B-B14F-4D97-AF65-F5344CB8AC3E}">
        <p14:creationId xmlns:p14="http://schemas.microsoft.com/office/powerpoint/2010/main" val="2247372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542B82-4090-4429-BC73-6443307F4947}" type="slidenum">
              <a:rPr lang="en-GB" smtClean="0"/>
              <a:t>11</a:t>
            </a:fld>
            <a:endParaRPr lang="en-GB"/>
          </a:p>
        </p:txBody>
      </p:sp>
    </p:spTree>
    <p:extLst>
      <p:ext uri="{BB962C8B-B14F-4D97-AF65-F5344CB8AC3E}">
        <p14:creationId xmlns:p14="http://schemas.microsoft.com/office/powerpoint/2010/main" val="4252723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542B82-4090-4429-BC73-6443307F4947}" type="slidenum">
              <a:rPr lang="en-GB" smtClean="0"/>
              <a:t>14</a:t>
            </a:fld>
            <a:endParaRPr lang="en-GB"/>
          </a:p>
        </p:txBody>
      </p:sp>
    </p:spTree>
    <p:extLst>
      <p:ext uri="{BB962C8B-B14F-4D97-AF65-F5344CB8AC3E}">
        <p14:creationId xmlns:p14="http://schemas.microsoft.com/office/powerpoint/2010/main" val="38702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62" y="85359"/>
            <a:ext cx="11957538" cy="6490210"/>
          </a:xfrm>
          <a:prstGeom prst="rect">
            <a:avLst/>
          </a:prstGeom>
        </p:spPr>
      </p:pic>
      <p:sp>
        <p:nvSpPr>
          <p:cNvPr id="8" name="Title 1">
            <a:extLst>
              <a:ext uri="{FF2B5EF4-FFF2-40B4-BE49-F238E27FC236}">
                <a16:creationId xmlns="" xmlns:a16="http://schemas.microsoft.com/office/drawing/2014/main" id="{9D3269D6-4A36-4194-B87B-5C78FB3FF86C}"/>
              </a:ext>
            </a:extLst>
          </p:cNvPr>
          <p:cNvSpPr txBox="1">
            <a:spLocks/>
          </p:cNvSpPr>
          <p:nvPr/>
        </p:nvSpPr>
        <p:spPr>
          <a:xfrm>
            <a:off x="4607169" y="616722"/>
            <a:ext cx="6350170" cy="914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SA" sz="8000" smtClean="0">
                <a:cs typeface="AL-Mateen" pitchFamily="2" charset="-78"/>
              </a:rPr>
              <a:t>البرامج الإخبارية</a:t>
            </a:r>
            <a:endParaRPr lang="ar-SA" sz="8000" dirty="0">
              <a:cs typeface="AL-Mateen" pitchFamily="2" charset="-78"/>
            </a:endParaRPr>
          </a:p>
        </p:txBody>
      </p:sp>
      <p:pic>
        <p:nvPicPr>
          <p:cNvPr id="9" name="Picture 8">
            <a:extLst>
              <a:ext uri="{FF2B5EF4-FFF2-40B4-BE49-F238E27FC236}">
                <a16:creationId xmlns="" xmlns:a16="http://schemas.microsoft.com/office/drawing/2014/main" id="{DF21D5F0-BDEA-4759-9389-D7744C890316}"/>
              </a:ext>
            </a:extLst>
          </p:cNvPr>
          <p:cNvPicPr>
            <a:picLocks noChangeAspect="1"/>
          </p:cNvPicPr>
          <p:nvPr/>
        </p:nvPicPr>
        <p:blipFill>
          <a:blip r:embed="rId3"/>
          <a:stretch>
            <a:fillRect/>
          </a:stretch>
        </p:blipFill>
        <p:spPr>
          <a:xfrm>
            <a:off x="2055326" y="3046906"/>
            <a:ext cx="9199862" cy="2805286"/>
          </a:xfrm>
          <a:prstGeom prst="rect">
            <a:avLst/>
          </a:prstGeom>
        </p:spPr>
      </p:pic>
      <p:sp>
        <p:nvSpPr>
          <p:cNvPr id="10" name="Title 1">
            <a:extLst>
              <a:ext uri="{FF2B5EF4-FFF2-40B4-BE49-F238E27FC236}">
                <a16:creationId xmlns="" xmlns:a16="http://schemas.microsoft.com/office/drawing/2014/main" id="{877AB640-2EA5-4554-B5A3-5F04C01442BF}"/>
              </a:ext>
            </a:extLst>
          </p:cNvPr>
          <p:cNvSpPr txBox="1">
            <a:spLocks/>
          </p:cNvSpPr>
          <p:nvPr/>
        </p:nvSpPr>
        <p:spPr>
          <a:xfrm>
            <a:off x="1586066" y="4995700"/>
            <a:ext cx="2485291" cy="472695"/>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EG" sz="2000" b="1" dirty="0" smtClean="0">
                <a:solidFill>
                  <a:schemeClr val="tx1"/>
                </a:solidFill>
                <a:latin typeface="Times New Roman" panose="02020603050405020304" pitchFamily="18" charset="0"/>
                <a:cs typeface="PT Bold Heading" panose="02010400000000000000" pitchFamily="2" charset="-78"/>
              </a:rPr>
              <a:t>د. عمرو الشيخه</a:t>
            </a:r>
            <a:endParaRPr lang="ar-SA" sz="2000" b="1" dirty="0">
              <a:solidFill>
                <a:schemeClr val="tx1"/>
              </a:solidFill>
              <a:latin typeface="Times New Roman" panose="02020603050405020304" pitchFamily="18" charset="0"/>
              <a:cs typeface="PT Bold Heading" panose="02010400000000000000" pitchFamily="2" charset="-78"/>
            </a:endParaRPr>
          </a:p>
        </p:txBody>
      </p:sp>
      <p:sp>
        <p:nvSpPr>
          <p:cNvPr id="11" name="Dodecagon 10">
            <a:extLst>
              <a:ext uri="{FF2B5EF4-FFF2-40B4-BE49-F238E27FC236}">
                <a16:creationId xmlns="" xmlns:a16="http://schemas.microsoft.com/office/drawing/2014/main" id="{18CAE28F-148F-4DE2-A077-70FB7DFC7868}"/>
              </a:ext>
            </a:extLst>
          </p:cNvPr>
          <p:cNvSpPr/>
          <p:nvPr/>
        </p:nvSpPr>
        <p:spPr>
          <a:xfrm>
            <a:off x="320261" y="84877"/>
            <a:ext cx="914400" cy="914400"/>
          </a:xfrm>
          <a:prstGeom prst="dodecag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sz="4000" b="1" dirty="0">
                <a:ln w="22225">
                  <a:solidFill>
                    <a:schemeClr val="accent2"/>
                  </a:solidFill>
                  <a:prstDash val="solid"/>
                </a:ln>
                <a:solidFill>
                  <a:schemeClr val="accent2">
                    <a:lumMod val="40000"/>
                    <a:lumOff val="60000"/>
                  </a:schemeClr>
                </a:solidFill>
              </a:rPr>
              <a:t>2</a:t>
            </a:r>
            <a:endParaRPr lang="ar-SA" sz="4000" b="1" dirty="0">
              <a:ln w="22225">
                <a:solidFill>
                  <a:schemeClr val="accent2"/>
                </a:solidFill>
                <a:prstDash val="solid"/>
              </a:ln>
              <a:solidFill>
                <a:schemeClr val="accent2">
                  <a:lumMod val="40000"/>
                  <a:lumOff val="60000"/>
                </a:schemeClr>
              </a:solidFill>
            </a:endParaRPr>
          </a:p>
        </p:txBody>
      </p:sp>
      <p:sp>
        <p:nvSpPr>
          <p:cNvPr id="2" name="TextBox 1"/>
          <p:cNvSpPr txBox="1"/>
          <p:nvPr/>
        </p:nvSpPr>
        <p:spPr>
          <a:xfrm>
            <a:off x="2055325" y="4564814"/>
            <a:ext cx="1790533" cy="430887"/>
          </a:xfrm>
          <a:prstGeom prst="rect">
            <a:avLst/>
          </a:prstGeom>
          <a:noFill/>
        </p:spPr>
        <p:txBody>
          <a:bodyPr wrap="square" rtlCol="0">
            <a:spAutoFit/>
          </a:bodyPr>
          <a:lstStyle/>
          <a:p>
            <a:pPr algn="ctr"/>
            <a:r>
              <a:rPr lang="ar-SA" sz="2200" b="1" dirty="0">
                <a:latin typeface="Times New Roman" panose="02020603050405020304" pitchFamily="18" charset="0"/>
                <a:cs typeface="PT Bold Heading" panose="02010400000000000000" pitchFamily="2" charset="-78"/>
              </a:rPr>
              <a:t>د. سمية عرفات</a:t>
            </a:r>
            <a:endParaRPr lang="ar-EG" sz="2200" b="1" dirty="0">
              <a:latin typeface="Times New Roman" panose="02020603050405020304" pitchFamily="18" charset="0"/>
              <a:cs typeface="PT Bold Heading" panose="02010400000000000000" pitchFamily="2" charset="-78"/>
            </a:endParaRPr>
          </a:p>
        </p:txBody>
      </p:sp>
    </p:spTree>
    <p:extLst>
      <p:ext uri="{BB962C8B-B14F-4D97-AF65-F5344CB8AC3E}">
        <p14:creationId xmlns:p14="http://schemas.microsoft.com/office/powerpoint/2010/main" val="2939948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6993" y="370892"/>
            <a:ext cx="8911687" cy="754523"/>
          </a:xfrm>
        </p:spPr>
        <p:txBody>
          <a:bodyPr/>
          <a:lstStyle/>
          <a:p>
            <a:pPr lvl="0" rtl="0">
              <a:spcBef>
                <a:spcPts val="0"/>
              </a:spcBef>
            </a:pPr>
            <a:r>
              <a:rPr lang="ar-EG"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تابع: ا</a:t>
            </a:r>
            <a:r>
              <a:rPr lang="ar-SA"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لأسس </a:t>
            </a:r>
            <a:r>
              <a:rPr lang="ar-SA"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والقواعد والوصايا التى تطبق عند صياغة أخبار </a:t>
            </a:r>
            <a:r>
              <a:rPr lang="ar-SA"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النشرة</a:t>
            </a:r>
            <a:endParaRPr lang="ar-SA" sz="2800" b="1" dirty="0">
              <a:solidFill>
                <a:srgbClr val="FF0000"/>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1026942" y="1195754"/>
            <a:ext cx="10691446" cy="5247249"/>
          </a:xfrm>
        </p:spPr>
        <p:txBody>
          <a:bodyPr>
            <a:noAutofit/>
          </a:bodyPr>
          <a:lstStyle/>
          <a:p>
            <a:pPr marL="285750" lvl="0" indent="-285750" algn="just">
              <a:lnSpc>
                <a:spcPct val="150000"/>
              </a:lnSpc>
              <a:spcBef>
                <a:spcPts val="0"/>
              </a:spcBef>
              <a:buClrTx/>
              <a:buFont typeface="Wingdings" panose="05000000000000000000" pitchFamily="2" charset="2"/>
              <a:buChar char="v"/>
            </a:pPr>
            <a:r>
              <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تفضل الكلمات ذات المقطع الواحد، وليست الكلمات المركبة، لأن الأولى تحقق المعنى المطلوب بشكل مباشر وأكثر تحديدا، فلاشك أن استخدام كلمة "مجهولة" أفضل من استخدام كلمة "غير معروفة" وأن كلمة "سري" أفضل من استخدام تعبير "وراء الكواليس" .. وهكذا .</a:t>
            </a:r>
            <a:endParaRPr lang="en-US" sz="26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50000"/>
              </a:lnSpc>
              <a:spcBef>
                <a:spcPts val="0"/>
              </a:spcBef>
              <a:buClrTx/>
              <a:buFont typeface="Wingdings" panose="05000000000000000000" pitchFamily="2" charset="2"/>
              <a:buChar char="v"/>
            </a:pPr>
            <a:r>
              <a:rPr lang="ar-SA" sz="2400" b="1" dirty="0">
                <a:solidFill>
                  <a:prstClr val="black"/>
                </a:solidFill>
                <a:latin typeface="Arial" panose="020B0604020202020204" pitchFamily="34" charset="0"/>
                <a:ea typeface="Times New Roman" panose="02020603050405020304" pitchFamily="18" charset="0"/>
                <a:cs typeface="Arial" panose="020B0604020202020204" pitchFamily="34" charset="0"/>
              </a:rPr>
              <a:t>يجب أن تكون الجملة قصيرة (مختصرة) لأن الجملة الطويلة تجهد المذيع وتجهد المتلقى، وتحتاج منه إلى قدر كبير من التركيز لكى يستوعب مضمونها .   </a:t>
            </a:r>
            <a:endParaRPr lang="en-US" sz="24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285750" lvl="0" indent="-285750" algn="just">
              <a:lnSpc>
                <a:spcPct val="150000"/>
              </a:lnSpc>
              <a:spcBef>
                <a:spcPts val="0"/>
              </a:spcBef>
              <a:buClrTx/>
              <a:buFont typeface="Wingdings" panose="05000000000000000000" pitchFamily="2" charset="2"/>
              <a:buChar char="v"/>
            </a:pPr>
            <a:r>
              <a:rPr lang="ar-SA" sz="2400" b="1" dirty="0">
                <a:solidFill>
                  <a:prstClr val="black"/>
                </a:solidFill>
                <a:latin typeface="Arial" panose="020B0604020202020204" pitchFamily="34" charset="0"/>
                <a:ea typeface="Times New Roman" panose="02020603050405020304" pitchFamily="18" charset="0"/>
                <a:cs typeface="Arial" panose="020B0604020202020204" pitchFamily="34" charset="0"/>
              </a:rPr>
              <a:t>لا مجال لاستخدام الجمل الاعتراضية، لأنها إذا وردت فى صلب الخبر تؤدى بالمستمع إلى أن يخلط بين المعنى الأصلى والمعنى الفرعى الذى يكون قد ورد فى الجملة الاعتراضية                    </a:t>
            </a:r>
          </a:p>
          <a:p>
            <a:pPr marL="285750" lvl="0" indent="-285750" algn="just">
              <a:lnSpc>
                <a:spcPct val="150000"/>
              </a:lnSpc>
              <a:spcBef>
                <a:spcPts val="0"/>
              </a:spcBef>
              <a:buClrTx/>
              <a:buFont typeface="Wingdings" panose="05000000000000000000" pitchFamily="2" charset="2"/>
              <a:buChar char="v"/>
            </a:pPr>
            <a:r>
              <a:rPr lang="ar-SA" sz="2400" b="1" dirty="0">
                <a:solidFill>
                  <a:prstClr val="black"/>
                </a:solidFill>
                <a:latin typeface="Arial" panose="020B0604020202020204" pitchFamily="34" charset="0"/>
                <a:ea typeface="Times New Roman" panose="02020603050405020304" pitchFamily="18" charset="0"/>
                <a:cs typeface="Arial" panose="020B0604020202020204" pitchFamily="34" charset="0"/>
              </a:rPr>
              <a:t>ينبغى أن تتضمن الجملة فكرة واحدة .</a:t>
            </a:r>
            <a:endParaRPr lang="en-US" sz="24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05031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53B6C6F-160E-4DA8-92AC-F2E6034692FA}"/>
              </a:ext>
            </a:extLst>
          </p:cNvPr>
          <p:cNvSpPr/>
          <p:nvPr/>
        </p:nvSpPr>
        <p:spPr>
          <a:xfrm>
            <a:off x="2616592" y="336542"/>
            <a:ext cx="9158066" cy="523220"/>
          </a:xfrm>
          <a:prstGeom prst="rect">
            <a:avLst/>
          </a:prstGeom>
        </p:spPr>
        <p:txBody>
          <a:bodyPr wrap="square">
            <a:spAutoFit/>
          </a:bodyPr>
          <a:lstStyle/>
          <a:p>
            <a:r>
              <a:rPr lang="ar-EG"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تابع ا</a:t>
            </a:r>
            <a:r>
              <a:rPr lang="ar-SA"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لأسس </a:t>
            </a:r>
            <a:r>
              <a:rPr lang="ar-SA"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والقواعد والوصايا التى تطبق عند صياغة أخبار النشرة</a:t>
            </a:r>
            <a:endParaRPr lang="ar-SA" sz="2800" b="1" dirty="0">
              <a:solidFill>
                <a:srgbClr val="FF00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xmlns="" id="{0CF1A785-F528-46D6-B00F-6ABA8BDC2243}"/>
              </a:ext>
            </a:extLst>
          </p:cNvPr>
          <p:cNvSpPr/>
          <p:nvPr/>
        </p:nvSpPr>
        <p:spPr>
          <a:xfrm>
            <a:off x="242047" y="-13081"/>
            <a:ext cx="11846860" cy="6869573"/>
          </a:xfrm>
          <a:prstGeom prst="rect">
            <a:avLst/>
          </a:prstGeom>
        </p:spPr>
        <p:txBody>
          <a:bodyPr wrap="square">
            <a:spAutoFit/>
          </a:bodyPr>
          <a:lstStyle/>
          <a:p>
            <a:pPr algn="just" rtl="1">
              <a:lnSpc>
                <a:spcPct val="120000"/>
              </a:lnSpc>
              <a:spcAft>
                <a:spcPts val="0"/>
              </a:spcAft>
            </a:pPr>
            <a:r>
              <a:rPr lang="ar-EG" sz="2000" b="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 </a:t>
            </a:r>
            <a:endParaRPr lang="en-US" sz="2000" b="1"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rtl="1">
              <a:lnSpc>
                <a:spcPct val="120000"/>
              </a:lnSpc>
              <a:spcAft>
                <a:spcPts val="0"/>
              </a:spcAft>
              <a:buFont typeface="Wingdings" panose="05000000000000000000" pitchFamily="2" charset="2"/>
              <a:buChar char="v"/>
            </a:pPr>
            <a:endParaRPr lang="ar-EG" sz="3200" b="1" dirty="0" smtClean="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rtl="1">
              <a:lnSpc>
                <a:spcPct val="120000"/>
              </a:lnSpc>
              <a:spcAft>
                <a:spcPts val="0"/>
              </a:spcAft>
              <a:buFont typeface="Wingdings" panose="05000000000000000000" pitchFamily="2" charset="2"/>
              <a:buChar char="v"/>
            </a:pPr>
            <a:r>
              <a:rPr lang="ar-EG" sz="3200" b="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الأفعال:</a:t>
            </a:r>
          </a:p>
          <a:p>
            <a:pPr marL="285750" indent="-285750" algn="just" rtl="1">
              <a:lnSpc>
                <a:spcPct val="120000"/>
              </a:lnSpc>
              <a:spcAft>
                <a:spcPts val="0"/>
              </a:spcAft>
              <a:buFont typeface="Wingdings" panose="05000000000000000000" pitchFamily="2" charset="2"/>
              <a:buChar char="v"/>
            </a:pPr>
            <a:r>
              <a:rPr lang="ar-EG" sz="2400" b="1" dirty="0" smtClean="0">
                <a:latin typeface="Arial" panose="020B0604020202020204" pitchFamily="34" charset="0"/>
                <a:ea typeface="Times New Roman" panose="02020603050405020304" pitchFamily="18" charset="0"/>
                <a:cs typeface="Arial" panose="020B0604020202020204" pitchFamily="34" charset="0"/>
              </a:rPr>
              <a:t>ي</a:t>
            </a:r>
            <a:r>
              <a:rPr lang="ar-SA" sz="2400" b="1" dirty="0" smtClean="0">
                <a:latin typeface="Arial" panose="020B0604020202020204" pitchFamily="34" charset="0"/>
                <a:ea typeface="Times New Roman" panose="02020603050405020304" pitchFamily="18" charset="0"/>
                <a:cs typeface="Arial" panose="020B0604020202020204" pitchFamily="34" charset="0"/>
              </a:rPr>
              <a:t>فضل </a:t>
            </a:r>
            <a:r>
              <a:rPr lang="ar-SA" sz="2400" b="1" dirty="0">
                <a:latin typeface="Arial" panose="020B0604020202020204" pitchFamily="34" charset="0"/>
                <a:ea typeface="Times New Roman" panose="02020603050405020304" pitchFamily="18" charset="0"/>
                <a:cs typeface="Arial" panose="020B0604020202020204" pitchFamily="34" charset="0"/>
              </a:rPr>
              <a:t>استخدام صيغة المضارع بدلا من صيغة الماضى كلما كان ذلك ممكنا، ويجب أن يكون الفعل قريبا من الفاعل .</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rtl="1">
              <a:lnSpc>
                <a:spcPct val="120000"/>
              </a:lnSpc>
              <a:spcAft>
                <a:spcPts val="0"/>
              </a:spcAft>
              <a:buFont typeface="Wingdings" panose="05000000000000000000" pitchFamily="2" charset="2"/>
              <a:buChar char="v"/>
            </a:pPr>
            <a:r>
              <a:rPr lang="ar-SA" sz="2400" b="1" dirty="0">
                <a:latin typeface="Arial" panose="020B0604020202020204" pitchFamily="34" charset="0"/>
                <a:ea typeface="Times New Roman" panose="02020603050405020304" pitchFamily="18" charset="0"/>
                <a:cs typeface="Arial" panose="020B0604020202020204" pitchFamily="34" charset="0"/>
              </a:rPr>
              <a:t>يفضل </a:t>
            </a:r>
            <a:r>
              <a:rPr lang="ar-SA" sz="2400" b="1" dirty="0" smtClean="0">
                <a:latin typeface="Arial" panose="020B0604020202020204" pitchFamily="34" charset="0"/>
                <a:ea typeface="Times New Roman" panose="02020603050405020304" pitchFamily="18" charset="0"/>
                <a:cs typeface="Arial" panose="020B0604020202020204" pitchFamily="34" charset="0"/>
              </a:rPr>
              <a:t>استخدام </a:t>
            </a:r>
            <a:r>
              <a:rPr lang="ar-SA" sz="2400" b="1" dirty="0">
                <a:latin typeface="Arial" panose="020B0604020202020204" pitchFamily="34" charset="0"/>
                <a:ea typeface="Times New Roman" panose="02020603050405020304" pitchFamily="18" charset="0"/>
                <a:cs typeface="Arial" panose="020B0604020202020204" pitchFamily="34" charset="0"/>
              </a:rPr>
              <a:t>الفعل المبنى </a:t>
            </a:r>
            <a:r>
              <a:rPr lang="ar-SA" sz="2400" b="1" dirty="0" smtClean="0">
                <a:latin typeface="Arial" panose="020B0604020202020204" pitchFamily="34" charset="0"/>
                <a:ea typeface="Times New Roman" panose="02020603050405020304" pitchFamily="18" charset="0"/>
                <a:cs typeface="Arial" panose="020B0604020202020204" pitchFamily="34" charset="0"/>
              </a:rPr>
              <a:t>للمعلوم </a:t>
            </a:r>
            <a:r>
              <a:rPr lang="ar-SA" sz="2400" b="1" dirty="0">
                <a:latin typeface="Arial" panose="020B0604020202020204" pitchFamily="34" charset="0"/>
                <a:ea typeface="Times New Roman" panose="02020603050405020304" pitchFamily="18" charset="0"/>
                <a:cs typeface="Arial" panose="020B0604020202020204" pitchFamily="34" charset="0"/>
              </a:rPr>
              <a:t>بدلا من المبنى للمجهول، فبدلا من أن </a:t>
            </a:r>
            <a:r>
              <a:rPr lang="ar-SA" sz="2400" b="1" dirty="0" smtClean="0">
                <a:latin typeface="Arial" panose="020B0604020202020204" pitchFamily="34" charset="0"/>
                <a:ea typeface="Times New Roman" panose="02020603050405020304" pitchFamily="18" charset="0"/>
                <a:cs typeface="Arial" panose="020B0604020202020204" pitchFamily="34" charset="0"/>
              </a:rPr>
              <a:t>تكتب "أخبر بذلك </a:t>
            </a:r>
            <a:r>
              <a:rPr lang="ar-SA" sz="2400" b="1" dirty="0">
                <a:latin typeface="Arial" panose="020B0604020202020204" pitchFamily="34" charset="0"/>
                <a:ea typeface="Times New Roman" panose="02020603050405020304" pitchFamily="18" charset="0"/>
                <a:cs typeface="Arial" panose="020B0604020202020204" pitchFamily="34" charset="0"/>
              </a:rPr>
              <a:t>من قبل معاونيه" يفضل </a:t>
            </a:r>
            <a:r>
              <a:rPr lang="ar-SA" sz="2400" b="1" dirty="0" smtClean="0">
                <a:latin typeface="Arial" panose="020B0604020202020204" pitchFamily="34" charset="0"/>
                <a:ea typeface="Times New Roman" panose="02020603050405020304" pitchFamily="18" charset="0"/>
                <a:cs typeface="Arial" panose="020B0604020202020204" pitchFamily="34" charset="0"/>
              </a:rPr>
              <a:t>أ تصبح </a:t>
            </a:r>
            <a:r>
              <a:rPr lang="ar-SA" sz="2400" b="1" dirty="0">
                <a:latin typeface="Arial" panose="020B0604020202020204" pitchFamily="34" charset="0"/>
                <a:ea typeface="Times New Roman" panose="02020603050405020304" pitchFamily="18" charset="0"/>
                <a:cs typeface="Arial" panose="020B0604020202020204" pitchFamily="34" charset="0"/>
              </a:rPr>
              <a:t>العبارة "أخبره معاونوه" .</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rtl="1">
              <a:lnSpc>
                <a:spcPct val="150000"/>
              </a:lnSpc>
              <a:spcAft>
                <a:spcPts val="0"/>
              </a:spcAft>
              <a:buFont typeface="Wingdings" panose="05000000000000000000" pitchFamily="2" charset="2"/>
              <a:buChar char="v"/>
            </a:pPr>
            <a:r>
              <a:rPr lang="ar-SA" sz="2400" b="1" dirty="0">
                <a:latin typeface="Arial" panose="020B0604020202020204" pitchFamily="34" charset="0"/>
                <a:ea typeface="Times New Roman" panose="02020603050405020304" pitchFamily="18" charset="0"/>
                <a:cs typeface="Arial" panose="020B0604020202020204" pitchFamily="34" charset="0"/>
              </a:rPr>
              <a:t>ينبغى استخدام الأفعال "القوية" ، فبدلا من استخدام كلمة "قال" يمكن استخدام كلمات أكثر تعبيرا مثل "أكد ـ صرح ـ وافق أشار </a:t>
            </a:r>
            <a:r>
              <a:rPr lang="en-US" sz="2400" b="1" dirty="0">
                <a:latin typeface="Arial" panose="020B0604020202020204" pitchFamily="34" charset="0"/>
                <a:ea typeface="Times New Roman" panose="02020603050405020304" pitchFamily="18" charset="0"/>
                <a:cs typeface="Arial" panose="020B0604020202020204" pitchFamily="34" charset="0"/>
              </a:rPr>
              <a:t>…</a:t>
            </a:r>
            <a:r>
              <a:rPr lang="ar-SA" sz="2400" b="1" dirty="0">
                <a:latin typeface="Arial" panose="020B0604020202020204" pitchFamily="34" charset="0"/>
                <a:ea typeface="Times New Roman" panose="02020603050405020304" pitchFamily="18" charset="0"/>
                <a:cs typeface="Arial" panose="020B0604020202020204" pitchFamily="34" charset="0"/>
              </a:rPr>
              <a:t>الخ" فمثل هذه الأفعال تعطى الحدث دلالة </a:t>
            </a:r>
            <a:r>
              <a:rPr lang="ar-SA" sz="2400" b="1" dirty="0" smtClean="0">
                <a:latin typeface="Arial" panose="020B0604020202020204" pitchFamily="34" charset="0"/>
                <a:ea typeface="Times New Roman" panose="02020603050405020304" pitchFamily="18" charset="0"/>
                <a:cs typeface="Arial" panose="020B0604020202020204" pitchFamily="34" charset="0"/>
              </a:rPr>
              <a:t>معينة.</a:t>
            </a:r>
            <a:endParaRPr lang="en-US" sz="2400" b="1" dirty="0" smtClean="0">
              <a:latin typeface="Times New Roman" panose="02020603050405020304" pitchFamily="18" charset="0"/>
              <a:ea typeface="Times New Roman" panose="02020603050405020304" pitchFamily="18" charset="0"/>
            </a:endParaRPr>
          </a:p>
          <a:p>
            <a:pPr algn="just" rtl="1">
              <a:lnSpc>
                <a:spcPct val="150000"/>
              </a:lnSpc>
              <a:spcAft>
                <a:spcPts val="0"/>
              </a:spcAft>
            </a:pPr>
            <a:r>
              <a:rPr lang="ar-SA" sz="2800" b="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الصفات </a:t>
            </a:r>
            <a:r>
              <a:rPr lang="ar-SA" sz="2800" b="1" dirty="0">
                <a:solidFill>
                  <a:srgbClr val="C00000"/>
                </a:solidFill>
                <a:latin typeface="Arial" panose="020B0604020202020204" pitchFamily="34" charset="0"/>
                <a:ea typeface="Times New Roman" panose="02020603050405020304" pitchFamily="18" charset="0"/>
                <a:cs typeface="Arial" panose="020B0604020202020204" pitchFamily="34" charset="0"/>
              </a:rPr>
              <a:t>والاستعارات :</a:t>
            </a:r>
            <a:endParaRPr lang="en-US" sz="2800" b="1"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rtl="1">
              <a:lnSpc>
                <a:spcPct val="120000"/>
              </a:lnSpc>
              <a:spcAft>
                <a:spcPts val="0"/>
              </a:spcAft>
              <a:buFont typeface="Wingdings" panose="05000000000000000000" pitchFamily="2" charset="2"/>
              <a:buChar char="v"/>
            </a:pPr>
            <a:r>
              <a:rPr lang="ar-SA" sz="2400" b="1" dirty="0">
                <a:latin typeface="Arial" panose="020B0604020202020204" pitchFamily="34" charset="0"/>
                <a:ea typeface="Times New Roman" panose="02020603050405020304" pitchFamily="18" charset="0"/>
                <a:cs typeface="Arial" panose="020B0604020202020204" pitchFamily="34" charset="0"/>
              </a:rPr>
              <a:t>لا مكان لاستخدام الصفات فى صياغة الخبر مهما كانت قوتها، لأنها لا ترقى بأى حال إلى مستوى الأفعال القوية، وكذلك ينبغى تجنب استخدام الظروف والأحوال .</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rtl="1">
              <a:lnSpc>
                <a:spcPct val="120000"/>
              </a:lnSpc>
              <a:spcAft>
                <a:spcPts val="0"/>
              </a:spcAft>
              <a:buFont typeface="Wingdings" panose="05000000000000000000" pitchFamily="2" charset="2"/>
              <a:buChar char="v"/>
            </a:pPr>
            <a:r>
              <a:rPr lang="ar-SA" sz="2400" b="1" dirty="0">
                <a:latin typeface="Arial" panose="020B0604020202020204" pitchFamily="34" charset="0"/>
                <a:ea typeface="Times New Roman" panose="02020603050405020304" pitchFamily="18" charset="0"/>
                <a:cs typeface="Arial" panose="020B0604020202020204" pitchFamily="34" charset="0"/>
              </a:rPr>
              <a:t>لا يجوز استخدام الصور الأدبية والاستعارات والتشبيهات وما إلى ذلك عند صياغة الخبر .</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rtl="1">
              <a:lnSpc>
                <a:spcPct val="120000"/>
              </a:lnSpc>
              <a:spcAft>
                <a:spcPts val="0"/>
              </a:spcAft>
              <a:buFont typeface="Wingdings" panose="05000000000000000000" pitchFamily="2" charset="2"/>
              <a:buChar char="v"/>
            </a:pPr>
            <a:r>
              <a:rPr lang="ar-SA" sz="2400" b="1" dirty="0">
                <a:latin typeface="Arial" panose="020B0604020202020204" pitchFamily="34" charset="0"/>
                <a:ea typeface="Times New Roman" panose="02020603050405020304" pitchFamily="18" charset="0"/>
                <a:cs typeface="Arial" panose="020B0604020202020204" pitchFamily="34" charset="0"/>
              </a:rPr>
              <a:t>يراعى ذكر الألقاب قبل الأسماء مثل "الملك فلان ـ الرئيس فلان ـ </a:t>
            </a:r>
            <a:r>
              <a:rPr lang="en-US" sz="2400" b="1" dirty="0">
                <a:latin typeface="Arial" panose="020B0604020202020204" pitchFamily="34" charset="0"/>
                <a:ea typeface="Times New Roman" panose="02020603050405020304" pitchFamily="18" charset="0"/>
                <a:cs typeface="Arial" panose="020B0604020202020204" pitchFamily="34" charset="0"/>
              </a:rPr>
              <a:t>…</a:t>
            </a:r>
            <a:r>
              <a:rPr lang="ar-SA" sz="2400" b="1" dirty="0">
                <a:latin typeface="Arial" panose="020B0604020202020204" pitchFamily="34" charset="0"/>
                <a:ea typeface="Times New Roman" panose="02020603050405020304" pitchFamily="18" charset="0"/>
                <a:cs typeface="Arial" panose="020B0604020202020204" pitchFamily="34" charset="0"/>
              </a:rPr>
              <a:t>الخ) </a:t>
            </a: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algn="justLow" rtl="1">
              <a:lnSpc>
                <a:spcPct val="120000"/>
              </a:lnSpc>
              <a:spcAft>
                <a:spcPts val="0"/>
              </a:spcAft>
              <a:tabLst>
                <a:tab pos="-635" algn="r"/>
              </a:tabLst>
            </a:pP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5289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9478" y="314827"/>
            <a:ext cx="8911687" cy="776987"/>
          </a:xfrm>
        </p:spPr>
        <p:txBody>
          <a:bodyPr/>
          <a:lstStyle/>
          <a:p>
            <a:pPr lvl="0" rtl="0">
              <a:spcBef>
                <a:spcPts val="0"/>
              </a:spcBef>
            </a:pPr>
            <a:r>
              <a:rPr lang="ar-EG"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تابع ا</a:t>
            </a:r>
            <a:r>
              <a:rPr lang="ar-SA"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لأسس </a:t>
            </a:r>
            <a:r>
              <a:rPr lang="ar-SA"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والقواعد والوصايا التى تطبق عند صياغة أخبار </a:t>
            </a:r>
            <a:r>
              <a:rPr lang="ar-SA"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النشرة</a:t>
            </a:r>
            <a:endParaRPr lang="ar-SA" sz="2800" b="1" dirty="0">
              <a:solidFill>
                <a:srgbClr val="FF0000"/>
              </a:solidFill>
              <a:latin typeface="Arial" panose="020B0604020202020204" pitchFamily="34" charset="0"/>
              <a:ea typeface="+mn-ea"/>
              <a:cs typeface="Arial" panose="020B0604020202020204" pitchFamily="34" charset="0"/>
            </a:endParaRPr>
          </a:p>
        </p:txBody>
      </p:sp>
      <p:sp>
        <p:nvSpPr>
          <p:cNvPr id="3" name="Content Placeholder 2"/>
          <p:cNvSpPr>
            <a:spLocks noGrp="1"/>
          </p:cNvSpPr>
          <p:nvPr>
            <p:ph idx="1"/>
          </p:nvPr>
        </p:nvSpPr>
        <p:spPr>
          <a:xfrm>
            <a:off x="645459" y="1044966"/>
            <a:ext cx="11335870" cy="5530645"/>
          </a:xfrm>
        </p:spPr>
        <p:txBody>
          <a:bodyPr>
            <a:normAutofit fontScale="92500" lnSpcReduction="20000"/>
          </a:bodyPr>
          <a:lstStyle/>
          <a:p>
            <a:pPr lvl="0" algn="just">
              <a:lnSpc>
                <a:spcPct val="120000"/>
              </a:lnSpc>
              <a:spcBef>
                <a:spcPts val="0"/>
              </a:spcBef>
              <a:buClrTx/>
              <a:buFont typeface="Wingdings" panose="05000000000000000000" pitchFamily="2" charset="2"/>
              <a:buChar char="v"/>
            </a:pPr>
            <a:r>
              <a:rPr lang="ar-SA" sz="2600" b="1" dirty="0">
                <a:solidFill>
                  <a:srgbClr val="C00000"/>
                </a:solidFill>
                <a:latin typeface="Arial" panose="020B0604020202020204" pitchFamily="34" charset="0"/>
                <a:ea typeface="Times New Roman" panose="02020603050405020304" pitchFamily="18" charset="0"/>
                <a:cs typeface="Arial" panose="020B0604020202020204" pitchFamily="34" charset="0"/>
              </a:rPr>
              <a:t>الاقتباسات :</a:t>
            </a:r>
            <a:endParaRPr lang="en-US" sz="2600" b="1"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0" lvl="0" indent="0" algn="just">
              <a:lnSpc>
                <a:spcPct val="150000"/>
              </a:lnSpc>
              <a:spcBef>
                <a:spcPts val="0"/>
              </a:spcBef>
              <a:buClrTx/>
              <a:buNone/>
              <a:tabLst>
                <a:tab pos="-635" algn="r"/>
              </a:tabLst>
            </a:pPr>
            <a:r>
              <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ينبغى "تقسيم" الاستشهادات والعبارات المقتبسة، وتوزيعها بين ثنايا الخبر، حتى يمكن استيعابها، ولكى لا يختلط الأمر فى ذهن المستمع فلا يمكنه أن يفرق بين كلام المذيع وبين كلام المصدر </a:t>
            </a:r>
            <a:r>
              <a:rPr lang="ar-SA" sz="26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endParaRPr lang="ar-EG" sz="26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lvl="0" indent="0" algn="justLow">
              <a:lnSpc>
                <a:spcPct val="150000"/>
              </a:lnSpc>
              <a:spcBef>
                <a:spcPts val="0"/>
              </a:spcBef>
              <a:buClrTx/>
              <a:buNone/>
              <a:tabLst>
                <a:tab pos="-635" algn="r"/>
              </a:tabLst>
            </a:pPr>
            <a:r>
              <a:rPr lang="ar-SA" sz="2600" b="1" dirty="0">
                <a:solidFill>
                  <a:srgbClr val="C00000"/>
                </a:solidFill>
                <a:latin typeface="Arial" panose="020B0604020202020204" pitchFamily="34" charset="0"/>
                <a:ea typeface="Times New Roman" panose="02020603050405020304" pitchFamily="18" charset="0"/>
                <a:cs typeface="Arial" panose="020B0604020202020204" pitchFamily="34" charset="0"/>
              </a:rPr>
              <a:t>الأسماء الاجنبية :</a:t>
            </a:r>
          </a:p>
          <a:p>
            <a:pPr marL="285750" lvl="0" indent="-285750" algn="justLow">
              <a:lnSpc>
                <a:spcPct val="150000"/>
              </a:lnSpc>
              <a:spcBef>
                <a:spcPts val="0"/>
              </a:spcBef>
              <a:buClrTx/>
              <a:buFont typeface="Wingdings" panose="05000000000000000000" pitchFamily="2" charset="2"/>
              <a:buChar char="v"/>
              <a:tabLst>
                <a:tab pos="-635" algn="r"/>
              </a:tabLst>
            </a:pPr>
            <a:r>
              <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يفضل اختصار الأسماء أو الكلمات الأجنبية إلى أقصى حد ممكن، ويمكن ذكر وظائف الأشخاص بدلا من ذكر أسمائها في بعض الأحيان- خاصة إذا كانت هذه الأسماء الأجنبية طويلة أو معقدة أو مجهولة (غير شهيرة) </a:t>
            </a:r>
          </a:p>
          <a:p>
            <a:pPr marL="285750" lvl="0" indent="-285750" algn="justLow">
              <a:lnSpc>
                <a:spcPct val="150000"/>
              </a:lnSpc>
              <a:spcBef>
                <a:spcPts val="0"/>
              </a:spcBef>
              <a:buClrTx/>
              <a:buFont typeface="Wingdings" panose="05000000000000000000" pitchFamily="2" charset="2"/>
              <a:buChar char="v"/>
              <a:tabLst>
                <a:tab pos="-635" algn="r"/>
              </a:tabLst>
            </a:pPr>
            <a:r>
              <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 بالنسبة لأسماء المدن الأجنبية التى قد يرد ذكرها فى الأخبار، فإنه يمكننا أن ننسبها إلى الأماكن المعروفة، فنقول : "مدينة كذا أو منطقة كذا قرب نيويورك أو على مسافة عشرين كيلومترا من العاصمة </a:t>
            </a:r>
            <a:r>
              <a:rPr lang="en-US"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a:t>
            </a:r>
            <a:r>
              <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الخ) </a:t>
            </a:r>
          </a:p>
          <a:p>
            <a:pPr marL="285750" lvl="0" indent="-285750" algn="justLow">
              <a:lnSpc>
                <a:spcPct val="150000"/>
              </a:lnSpc>
              <a:spcBef>
                <a:spcPts val="0"/>
              </a:spcBef>
              <a:buClrTx/>
              <a:buFont typeface="Wingdings" panose="05000000000000000000" pitchFamily="2" charset="2"/>
              <a:buChar char="v"/>
              <a:tabLst>
                <a:tab pos="-635" algn="r"/>
              </a:tabLst>
            </a:pPr>
            <a:r>
              <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 من الضرورى كتابة الأسماء الأجنبية بالحروف العربية والأجنبية "المعروفة" لكى يتمكن المذيع من نطقها بطريقة صحيحة، وفى هذا ينبغى أن نؤكد على ضرورة كتابتها بحروف "صوتية" أى كما تنطق فى الواقع وليس كما تكتب على الورق فنقول "خروشوف" وليس "كروشوف" </a:t>
            </a:r>
            <a:r>
              <a:rPr lang="ar-SA" sz="26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endParaRPr lang="en-US" sz="26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182880" lvl="0" indent="0" algn="just">
              <a:lnSpc>
                <a:spcPct val="120000"/>
              </a:lnSpc>
              <a:spcBef>
                <a:spcPts val="0"/>
              </a:spcBef>
              <a:buClrTx/>
              <a:buNone/>
            </a:pPr>
            <a:r>
              <a:rPr lang="ar-SA" sz="1600"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endParaRPr lang="en-US" sz="16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78394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53B6C6F-160E-4DA8-92AC-F2E6034692FA}"/>
              </a:ext>
            </a:extLst>
          </p:cNvPr>
          <p:cNvSpPr/>
          <p:nvPr/>
        </p:nvSpPr>
        <p:spPr>
          <a:xfrm>
            <a:off x="2483854" y="365213"/>
            <a:ext cx="9276735" cy="523220"/>
          </a:xfrm>
          <a:prstGeom prst="rect">
            <a:avLst/>
          </a:prstGeom>
        </p:spPr>
        <p:txBody>
          <a:bodyPr wrap="square">
            <a:spAutoFit/>
          </a:bodyPr>
          <a:lstStyle/>
          <a:p>
            <a:r>
              <a:rPr lang="ar-EG"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تابع : الأسس </a:t>
            </a:r>
            <a:r>
              <a:rPr lang="ar-SA"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والقواعد </a:t>
            </a:r>
            <a:r>
              <a:rPr lang="ar-SA"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والوصايا التى تطبق عند صياغة أخبار النشرة</a:t>
            </a:r>
            <a:endParaRPr lang="ar-SA" sz="2800" b="1" dirty="0">
              <a:solidFill>
                <a:srgbClr val="FF00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xmlns="" id="{0CF1A785-F528-46D6-B00F-6ABA8BDC2243}"/>
              </a:ext>
            </a:extLst>
          </p:cNvPr>
          <p:cNvSpPr/>
          <p:nvPr/>
        </p:nvSpPr>
        <p:spPr>
          <a:xfrm>
            <a:off x="551329" y="228601"/>
            <a:ext cx="11209260" cy="6992684"/>
          </a:xfrm>
          <a:prstGeom prst="rect">
            <a:avLst/>
          </a:prstGeom>
        </p:spPr>
        <p:txBody>
          <a:bodyPr wrap="square">
            <a:spAutoFit/>
          </a:bodyPr>
          <a:lstStyle/>
          <a:p>
            <a:pPr algn="just" rtl="1">
              <a:lnSpc>
                <a:spcPct val="120000"/>
              </a:lnSpc>
              <a:spcAft>
                <a:spcPts val="0"/>
              </a:spcAft>
            </a:pPr>
            <a:endParaRPr lang="ar-EG" sz="2600" b="1" dirty="0" smtClean="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algn="just" rtl="1">
              <a:lnSpc>
                <a:spcPct val="120000"/>
              </a:lnSpc>
              <a:spcAft>
                <a:spcPts val="0"/>
              </a:spcAft>
            </a:pPr>
            <a:r>
              <a:rPr lang="ar-SA" sz="2600" b="1" dirty="0" smtClean="0">
                <a:solidFill>
                  <a:srgbClr val="C00000"/>
                </a:solidFill>
                <a:latin typeface="Arial" panose="020B0604020202020204" pitchFamily="34" charset="0"/>
                <a:ea typeface="Times New Roman" panose="02020603050405020304" pitchFamily="18" charset="0"/>
                <a:cs typeface="Arial" panose="020B0604020202020204" pitchFamily="34" charset="0"/>
              </a:rPr>
              <a:t>الأرقام : </a:t>
            </a:r>
            <a:endParaRPr lang="en-US" sz="2600" dirty="0" smtClean="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285750" lvl="0" indent="-285750" algn="just" rtl="1">
              <a:lnSpc>
                <a:spcPct val="150000"/>
              </a:lnSpc>
              <a:spcAft>
                <a:spcPts val="0"/>
              </a:spcAft>
              <a:buFont typeface="Wingdings" panose="05000000000000000000" pitchFamily="2" charset="2"/>
              <a:buChar char="v"/>
              <a:tabLst>
                <a:tab pos="-635" algn="l"/>
              </a:tabLst>
            </a:pPr>
            <a:r>
              <a:rPr lang="ar-SA" sz="2400" b="1" dirty="0" smtClean="0">
                <a:latin typeface="Times New Roman" panose="02020603050405020304" pitchFamily="18" charset="0"/>
                <a:ea typeface="Times New Roman" panose="02020603050405020304" pitchFamily="18" charset="0"/>
                <a:cs typeface="Times New Roman" panose="02020603050405020304" pitchFamily="18" charset="0"/>
              </a:rPr>
              <a:t>إن الخبر الإذاعى لا يحتمل عادة ذكر الاحصائيات أو قوائم الأسماء والجداول (عكس الحال فى الصحافة المطبوعة)، وإذا وردت أرقام طويلة فى النشرة أو العرض الإخبارى، فإنه يصبح من الصعب على المستمع أو المشاهد أن يستوعبها أو يفهم دلالتها، ولذلك يجب الغاء تفصيلات الرقم أو كسور الأرقام.</a:t>
            </a:r>
          </a:p>
          <a:p>
            <a:pPr marL="285750" lvl="0" indent="-285750" algn="just" rtl="1">
              <a:lnSpc>
                <a:spcPct val="150000"/>
              </a:lnSpc>
              <a:spcAft>
                <a:spcPts val="0"/>
              </a:spcAft>
              <a:buFont typeface="Wingdings" panose="05000000000000000000" pitchFamily="2" charset="2"/>
              <a:buChar char="v"/>
              <a:tabLst>
                <a:tab pos="-635" algn="l"/>
              </a:tabLst>
            </a:pPr>
            <a:r>
              <a:rPr lang="ar-SA" sz="2400" b="1" dirty="0" smtClean="0">
                <a:latin typeface="Times New Roman" panose="02020603050405020304" pitchFamily="18" charset="0"/>
                <a:ea typeface="Times New Roman" panose="02020603050405020304" pitchFamily="18" charset="0"/>
                <a:cs typeface="Times New Roman" panose="02020603050405020304" pitchFamily="18" charset="0"/>
              </a:rPr>
              <a:t>يجب أن تكتب الارقام بالأحرف خاصة إذا كانت تتضمن اصفارا، فنكتب "ثلاثة ملايين" بدلا من أن نكتبها بالارقام </a:t>
            </a:r>
            <a:r>
              <a:rPr lang="ar-EG" sz="24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ar-SA" sz="2400" b="1" dirty="0" smtClean="0">
                <a:latin typeface="Times New Roman" panose="02020603050405020304" pitchFamily="18" charset="0"/>
                <a:ea typeface="Times New Roman" panose="02020603050405020304" pitchFamily="18" charset="0"/>
                <a:cs typeface="Times New Roman" panose="02020603050405020304" pitchFamily="18" charset="0"/>
              </a:rPr>
              <a:t>3.000.000</a:t>
            </a:r>
            <a:r>
              <a:rPr lang="ar-EG" sz="2400" b="1"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285750" lvl="0" indent="-285750" algn="just" rtl="1">
              <a:spcAft>
                <a:spcPts val="0"/>
              </a:spcAft>
              <a:buFont typeface="Wingdings" panose="05000000000000000000" pitchFamily="2" charset="2"/>
              <a:buChar char="v"/>
              <a:tabLst>
                <a:tab pos="-635" algn="l"/>
              </a:tabLst>
            </a:pPr>
            <a:endParaRPr lang="en-US" sz="8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rtl="1">
              <a:spcAft>
                <a:spcPts val="0"/>
              </a:spcAft>
            </a:pPr>
            <a:r>
              <a:rPr lang="ar-SA" sz="26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المصطلحات العلمية والمتخصصة :</a:t>
            </a:r>
            <a:endParaRPr lang="en-US" sz="26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rtl="1">
              <a:lnSpc>
                <a:spcPct val="150000"/>
              </a:lnSpc>
              <a:spcAft>
                <a:spcPts val="0"/>
              </a:spcAft>
            </a:pPr>
            <a:r>
              <a:rPr lang="ar-SA" sz="2400" b="1" dirty="0" smtClean="0">
                <a:latin typeface="Times New Roman" panose="02020603050405020304" pitchFamily="18" charset="0"/>
                <a:ea typeface="Times New Roman" panose="02020603050405020304" pitchFamily="18" charset="0"/>
                <a:cs typeface="Times New Roman" panose="02020603050405020304" pitchFamily="18" charset="0"/>
              </a:rPr>
              <a:t>لا يجوز بأى حال من الأحوال استخدام العبارات والكلمات الأجنبية فى تحرير الخبر، وكذا المصطلحات </a:t>
            </a:r>
            <a:endParaRPr lang="en-GB" sz="24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rtl="1">
              <a:lnSpc>
                <a:spcPct val="150000"/>
              </a:lnSpc>
              <a:spcAft>
                <a:spcPts val="0"/>
              </a:spcAft>
            </a:pPr>
            <a:r>
              <a:rPr lang="ar-SA" sz="2400" b="1" dirty="0" smtClean="0">
                <a:latin typeface="Times New Roman" panose="02020603050405020304" pitchFamily="18" charset="0"/>
                <a:ea typeface="Times New Roman" panose="02020603050405020304" pitchFamily="18" charset="0"/>
                <a:cs typeface="Times New Roman" panose="02020603050405020304" pitchFamily="18" charset="0"/>
              </a:rPr>
              <a:t>الفنية والصيغ العلمية والمهنية على غرار : "والمعروف أن اللوحات المسروقة تمثل المذهب الكلاسيكى</a:t>
            </a:r>
            <a:endParaRPr lang="en-GB" sz="24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rtl="1">
              <a:lnSpc>
                <a:spcPct val="150000"/>
              </a:lnSpc>
              <a:spcAft>
                <a:spcPts val="0"/>
              </a:spcAft>
            </a:pPr>
            <a:r>
              <a:rPr lang="ar-SA" sz="2400" b="1" dirty="0" smtClean="0">
                <a:latin typeface="Times New Roman" panose="02020603050405020304" pitchFamily="18" charset="0"/>
                <a:ea typeface="Times New Roman" panose="02020603050405020304" pitchFamily="18" charset="0"/>
                <a:cs typeface="Times New Roman" panose="02020603050405020304" pitchFamily="18" charset="0"/>
              </a:rPr>
              <a:t> فى الرسم" أو نقول: "وكان من بين السيارات التى انفجرت واحدة تحمل كمية من الحامض الكيميائى </a:t>
            </a:r>
            <a:endParaRPr lang="en-GB" sz="24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rtl="1">
              <a:lnSpc>
                <a:spcPct val="150000"/>
              </a:lnSpc>
              <a:spcAft>
                <a:spcPts val="0"/>
              </a:spcAft>
            </a:pPr>
            <a:r>
              <a:rPr lang="ar-SA" sz="2400" b="1" dirty="0" smtClean="0">
                <a:latin typeface="Times New Roman" panose="02020603050405020304" pitchFamily="18" charset="0"/>
                <a:ea typeface="Times New Roman" panose="02020603050405020304" pitchFamily="18" charset="0"/>
                <a:cs typeface="Times New Roman" panose="02020603050405020304" pitchFamily="18" charset="0"/>
              </a:rPr>
              <a:t>هـ 2ك 4د" </a:t>
            </a:r>
            <a:r>
              <a:rPr lang="ar-SA" sz="2400" b="1" dirty="0" smtClean="0">
                <a:latin typeface="Times New Roman" panose="02020603050405020304" pitchFamily="18" charset="0"/>
                <a:ea typeface="Times New Roman" panose="02020603050405020304" pitchFamily="18" charset="0"/>
                <a:cs typeface="Simplified Arabic" panose="02020603050405020304" pitchFamily="18" charset="-78"/>
              </a:rPr>
              <a:t>!</a:t>
            </a:r>
            <a:endParaRPr lang="ar-EG" sz="2400"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 rtl="1">
              <a:spcAft>
                <a:spcPts val="0"/>
              </a:spcAft>
            </a:pPr>
            <a:endParaRPr lang="ar-EG" sz="1400"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 rtl="1">
              <a:spcAft>
                <a:spcPts val="0"/>
              </a:spcAft>
            </a:pPr>
            <a:endParaRPr lang="ar-EG" sz="1400" dirty="0" smtClean="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2448989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53B6C6F-160E-4DA8-92AC-F2E6034692FA}"/>
              </a:ext>
            </a:extLst>
          </p:cNvPr>
          <p:cNvSpPr/>
          <p:nvPr/>
        </p:nvSpPr>
        <p:spPr>
          <a:xfrm>
            <a:off x="2241755" y="336542"/>
            <a:ext cx="9273507" cy="584775"/>
          </a:xfrm>
          <a:prstGeom prst="rect">
            <a:avLst/>
          </a:prstGeom>
        </p:spPr>
        <p:txBody>
          <a:bodyPr wrap="square">
            <a:spAutoFit/>
          </a:bodyPr>
          <a:lstStyle/>
          <a:p>
            <a:r>
              <a:rPr lang="ar-EG"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تابع: ا</a:t>
            </a:r>
            <a:r>
              <a:rPr lang="ar-SA" sz="32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لأسس </a:t>
            </a:r>
            <a:r>
              <a:rPr lang="ar-SA"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والقواعد والوصايا التى تطبق عند صياغة أخبار النشرة</a:t>
            </a:r>
            <a:endParaRPr lang="ar-SA" sz="3200" b="1" dirty="0">
              <a:solidFill>
                <a:srgbClr val="FF0000"/>
              </a:solidFill>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xmlns="" id="{0CF1A785-F528-46D6-B00F-6ABA8BDC2243}"/>
              </a:ext>
            </a:extLst>
          </p:cNvPr>
          <p:cNvSpPr/>
          <p:nvPr/>
        </p:nvSpPr>
        <p:spPr>
          <a:xfrm>
            <a:off x="1136614" y="1062316"/>
            <a:ext cx="10750996" cy="5001369"/>
          </a:xfrm>
          <a:prstGeom prst="rect">
            <a:avLst/>
          </a:prstGeom>
        </p:spPr>
        <p:txBody>
          <a:bodyPr wrap="square">
            <a:spAutoFit/>
          </a:bodyPr>
          <a:lstStyle/>
          <a:p>
            <a:pPr algn="justLow" rtl="1">
              <a:spcAft>
                <a:spcPts val="0"/>
              </a:spcAft>
            </a:pPr>
            <a:r>
              <a:rPr lang="ar-SA" sz="2900" b="1"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مراعاة </a:t>
            </a:r>
            <a:r>
              <a:rPr lang="ar-SA" sz="29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عامل الوقت :</a:t>
            </a:r>
            <a:endParaRPr lang="en-US" sz="29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Low" rtl="1">
              <a:spcAft>
                <a:spcPts val="0"/>
              </a:spcAft>
            </a:pPr>
            <a:r>
              <a:rPr lang="ar-SA" sz="2900" b="1" dirty="0">
                <a:latin typeface="Times New Roman" panose="02020603050405020304" pitchFamily="18" charset="0"/>
                <a:ea typeface="Times New Roman" panose="02020603050405020304" pitchFamily="18" charset="0"/>
                <a:cs typeface="Times New Roman" panose="02020603050405020304" pitchFamily="18" charset="0"/>
              </a:rPr>
              <a:t>أى المدة الزمنية  للقصة الخبرية أثناء صياغتها، ذلك أن المهارة  الأساسية اللازمة للصحافة الإذاعية هى التعبير عن الموضوع بأقصى درجة ممكنة من الدقة فى أقل قدر ممكن من المساحة الزمنية، والكاتب الإذاعى مقيد بالوقت فى جميع مراحل العمل الإخبارى، وعلى ضوء الوقت المتاح للمادة الإخبارية فى الإذاعة يتم اختيار بعض الأخبار من عدد ضخم منها. </a:t>
            </a:r>
            <a:endParaRPr lang="en-US" sz="2900" b="1" dirty="0">
              <a:latin typeface="Times New Roman" panose="02020603050405020304" pitchFamily="18" charset="0"/>
              <a:ea typeface="Times New Roman" panose="02020603050405020304" pitchFamily="18" charset="0"/>
              <a:cs typeface="Times New Roman" panose="02020603050405020304" pitchFamily="18" charset="0"/>
            </a:endParaRPr>
          </a:p>
          <a:p>
            <a:pPr algn="r" rtl="1">
              <a:spcAft>
                <a:spcPts val="0"/>
              </a:spcAft>
            </a:pPr>
            <a:r>
              <a:rPr lang="ar-SA" sz="2900" b="1" dirty="0">
                <a:latin typeface="Times New Roman" panose="02020603050405020304" pitchFamily="18" charset="0"/>
                <a:ea typeface="Times New Roman" panose="02020603050405020304" pitchFamily="18" charset="0"/>
                <a:cs typeface="Times New Roman" panose="02020603050405020304" pitchFamily="18" charset="0"/>
              </a:rPr>
              <a:t> </a:t>
            </a:r>
            <a:r>
              <a:rPr lang="ar-EG" sz="2900" b="1" dirty="0" smtClean="0">
                <a:latin typeface="Times New Roman" panose="02020603050405020304" pitchFamily="18" charset="0"/>
                <a:ea typeface="Times New Roman" panose="02020603050405020304" pitchFamily="18" charset="0"/>
                <a:cs typeface="Times New Roman" panose="02020603050405020304" pitchFamily="18" charset="0"/>
              </a:rPr>
              <a:t>- و</a:t>
            </a:r>
            <a:r>
              <a:rPr lang="ar-SA" sz="2900" b="1" dirty="0" smtClean="0">
                <a:latin typeface="Times New Roman" panose="02020603050405020304" pitchFamily="18" charset="0"/>
                <a:ea typeface="Times New Roman" panose="02020603050405020304" pitchFamily="18" charset="0"/>
                <a:cs typeface="Times New Roman" panose="02020603050405020304" pitchFamily="18" charset="0"/>
              </a:rPr>
              <a:t>خلصت </a:t>
            </a:r>
            <a:r>
              <a:rPr lang="ar-SA" sz="2900" b="1" dirty="0">
                <a:latin typeface="Times New Roman" panose="02020603050405020304" pitchFamily="18" charset="0"/>
                <a:ea typeface="Times New Roman" panose="02020603050405020304" pitchFamily="18" charset="0"/>
                <a:cs typeface="Times New Roman" panose="02020603050405020304" pitchFamily="18" charset="0"/>
              </a:rPr>
              <a:t>الدراسات العلمية إلى أن القراءة بمعدل 14 كلمة فى الدقيقة يجعل الإلقاء بطيئا ولا يجذب الانتباه، كما أن القراءة بمعدل 200 كلمة فى الدقيقة يجعل الإلقاء سريعا بدرجة لا يتمكن معها المستع العادى من متابعة الخبر، ورأت هذه الدراسات إلى أن السرعة الأمثل هى 175 كلمة فى </a:t>
            </a:r>
            <a:r>
              <a:rPr lang="ar-SA" sz="2900" b="1" dirty="0" smtClean="0">
                <a:latin typeface="Times New Roman" panose="02020603050405020304" pitchFamily="18" charset="0"/>
                <a:ea typeface="Times New Roman" panose="02020603050405020304" pitchFamily="18" charset="0"/>
                <a:cs typeface="Times New Roman" panose="02020603050405020304" pitchFamily="18" charset="0"/>
              </a:rPr>
              <a:t>الدقيقة</a:t>
            </a:r>
            <a:endParaRPr lang="ar-EG" sz="29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Low" rtl="1">
              <a:spcAft>
                <a:spcPts val="0"/>
              </a:spcAft>
            </a:pPr>
            <a:r>
              <a:rPr lang="ar-SA" sz="29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9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9351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
            </a:r>
            <a:br>
              <a:rPr lang="ar-EG" dirty="0" smtClean="0"/>
            </a:br>
            <a:r>
              <a:rPr lang="ar-EG" dirty="0"/>
              <a:t/>
            </a:r>
            <a:br>
              <a:rPr lang="ar-EG" dirty="0"/>
            </a:br>
            <a:endParaRPr lang="en-GB" dirty="0"/>
          </a:p>
        </p:txBody>
      </p:sp>
      <p:sp>
        <p:nvSpPr>
          <p:cNvPr id="3" name="Content Placeholder 2"/>
          <p:cNvSpPr>
            <a:spLocks noGrp="1"/>
          </p:cNvSpPr>
          <p:nvPr>
            <p:ph idx="1"/>
          </p:nvPr>
        </p:nvSpPr>
        <p:spPr>
          <a:xfrm>
            <a:off x="1474838" y="383459"/>
            <a:ext cx="10103515" cy="6150076"/>
          </a:xfrm>
        </p:spPr>
        <p:txBody>
          <a:bodyPr>
            <a:normAutofit/>
          </a:bodyPr>
          <a:lstStyle/>
          <a:p>
            <a:pPr marL="0" lvl="0" indent="0" algn="justLow">
              <a:lnSpc>
                <a:spcPct val="150000"/>
              </a:lnSpc>
              <a:spcBef>
                <a:spcPts val="0"/>
              </a:spcBef>
              <a:buClrTx/>
              <a:buNone/>
            </a:pPr>
            <a:r>
              <a:rPr lang="ar-EG"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تابع ا</a:t>
            </a:r>
            <a:r>
              <a:rPr lang="ar-SA"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لأسس والقواعد والوصايا التى تطبق عند صياغة أخبار </a:t>
            </a:r>
            <a:r>
              <a:rPr lang="ar-SA"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النشرة</a:t>
            </a:r>
            <a:endParaRPr lang="ar-EG" sz="24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lvl="0" indent="0" algn="justLow">
              <a:lnSpc>
                <a:spcPct val="150000"/>
              </a:lnSpc>
              <a:spcBef>
                <a:spcPts val="0"/>
              </a:spcBef>
              <a:buClrTx/>
              <a:buNone/>
            </a:pPr>
            <a:r>
              <a:rPr lang="ar-SA" sz="28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وعلى </a:t>
            </a:r>
            <a:r>
              <a:rPr lang="ar-SA" sz="2800" b="1" dirty="0">
                <a:solidFill>
                  <a:prstClr val="black"/>
                </a:solidFill>
                <a:latin typeface="Arial" panose="020B0604020202020204" pitchFamily="34" charset="0"/>
                <a:ea typeface="Times New Roman" panose="02020603050405020304" pitchFamily="18" charset="0"/>
                <a:cs typeface="Arial" panose="020B0604020202020204" pitchFamily="34" charset="0"/>
              </a:rPr>
              <a:t>هذا الأساس يمكن لمحرر القصة الإخبارية أن يعرف مدتها بالتقريب من واقع عدد السطور التى صيغت بها، فمن المعروف أن متوسط عدد كلمات السطر فى اللغة العربية عندما يكتب على الورق العادى (عرض 21سم) يبلغ (13) كلمة، أى أن القصة الإخبارية التى صيغت فى اثنى عشر سطرا تستغرق حوالى دقيقة، وبهذه الطريقة يمكن لمحرر القصة الإخبارية معرفة مدتها وبالتالى معرفة مدة النشرة ككل مقارنة بالوقت المتاح لها</a:t>
            </a:r>
            <a:r>
              <a:rPr lang="ar-EG" sz="28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1939439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06484"/>
          </a:xfrm>
        </p:spPr>
        <p:txBody>
          <a:bodyPr/>
          <a:lstStyle/>
          <a:p>
            <a:r>
              <a:rPr lang="ar-EG"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تابع ا</a:t>
            </a:r>
            <a:r>
              <a:rPr lang="ar-SA"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لأسس والقواعد والوصايا التى تطبق عند صياغة أخبار النشرة</a:t>
            </a:r>
            <a:endParaRPr lang="en-GB" dirty="0"/>
          </a:p>
        </p:txBody>
      </p:sp>
      <p:sp>
        <p:nvSpPr>
          <p:cNvPr id="3" name="Content Placeholder 2"/>
          <p:cNvSpPr>
            <a:spLocks noGrp="1"/>
          </p:cNvSpPr>
          <p:nvPr>
            <p:ph idx="1"/>
          </p:nvPr>
        </p:nvSpPr>
        <p:spPr>
          <a:xfrm>
            <a:off x="825911" y="1474839"/>
            <a:ext cx="10752444" cy="5058696"/>
          </a:xfrm>
        </p:spPr>
        <p:txBody>
          <a:bodyPr>
            <a:noAutofit/>
          </a:bodyPr>
          <a:lstStyle/>
          <a:p>
            <a:pPr lvl="0" algn="justLow">
              <a:lnSpc>
                <a:spcPct val="150000"/>
              </a:lnSpc>
              <a:spcBef>
                <a:spcPts val="0"/>
              </a:spcBef>
              <a:buClrTx/>
              <a:buFont typeface="Wingdings" panose="05000000000000000000" pitchFamily="2" charset="2"/>
              <a:buChar char="v"/>
            </a:pPr>
            <a:r>
              <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وقد يرى المحرر أن مدة الأخبار التى تم تحريرها أطول من المدة الأصلية المقررة للنشرة، وهنا يتعين عليه الاختصار أو الحذف بحيث لا يخل ببناء النشرة وغنى عن البيان أنه فى الأحوال غير العادية، أو فى حالة وجود أخبار هامة جدا أو طارئة لا يتقيد المحررون بالوقت الأصلى للنشرة </a:t>
            </a:r>
            <a:r>
              <a:rPr lang="ar-SA" sz="26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endParaRPr lang="en-US" sz="26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lvl="0" algn="justLow">
              <a:lnSpc>
                <a:spcPct val="150000"/>
              </a:lnSpc>
              <a:spcBef>
                <a:spcPts val="0"/>
              </a:spcBef>
              <a:buClrTx/>
              <a:buFont typeface="Wingdings" panose="05000000000000000000" pitchFamily="2" charset="2"/>
              <a:buChar char="v"/>
            </a:pPr>
            <a:r>
              <a:rPr lang="ar-SA" sz="2600" b="1" dirty="0">
                <a:solidFill>
                  <a:prstClr val="black"/>
                </a:solidFill>
                <a:latin typeface="Arial" panose="020B0604020202020204" pitchFamily="34" charset="0"/>
                <a:ea typeface="Times New Roman" panose="02020603050405020304" pitchFamily="18" charset="0"/>
                <a:cs typeface="Arial" panose="020B0604020202020204" pitchFamily="34" charset="0"/>
              </a:rPr>
              <a:t> وأخيرا فإن خبرة المحرر تجعل لديه القدرة على معرفة مدة الخبر بمجرد نظرة سريعة على الصفحة أو الصفحات التى كتب عليها، وهذه المعرفة أساسية للعمل الإذاعى بوجه عام والعمل الإخبارى الإذاعي بوجه خاص، لأن المحرر قد يرى أن الأخبار التى تم تحريرها لتتكون منها النشرة أقل فى مدتها من المدة المقررة لها على خريطة الارسال، وهنا يمكنه إضافة أخبار أخرى لملء هذا الوقت. </a:t>
            </a:r>
            <a:endParaRPr lang="en-US" sz="26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25575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D61FBB3A-0A0C-46D2-AB86-7EDBC4732CAC}"/>
              </a:ext>
            </a:extLst>
          </p:cNvPr>
          <p:cNvSpPr/>
          <p:nvPr/>
        </p:nvSpPr>
        <p:spPr>
          <a:xfrm>
            <a:off x="1792224" y="731520"/>
            <a:ext cx="9939962" cy="2932341"/>
          </a:xfrm>
          <a:prstGeom prst="rect">
            <a:avLst/>
          </a:prstGeom>
        </p:spPr>
        <p:txBody>
          <a:bodyPr wrap="square">
            <a:spAutoFit/>
          </a:bodyPr>
          <a:lstStyle/>
          <a:p>
            <a:pPr algn="justLow" rtl="1">
              <a:lnSpc>
                <a:spcPct val="120000"/>
              </a:lnSpc>
              <a:spcAft>
                <a:spcPts val="0"/>
              </a:spcAft>
            </a:pPr>
            <a:r>
              <a:rPr lang="ar-SA" sz="3600" b="1" dirty="0">
                <a:solidFill>
                  <a:srgbClr val="FF0000"/>
                </a:solidFill>
                <a:latin typeface="Arial" panose="020B0604020202020204" pitchFamily="34" charset="0"/>
                <a:ea typeface="Times New Roman" panose="02020603050405020304" pitchFamily="18" charset="0"/>
                <a:cs typeface="Arial" panose="020B0604020202020204" pitchFamily="34" charset="0"/>
              </a:rPr>
              <a:t>أنواع النشرة:</a:t>
            </a:r>
            <a:endParaRPr lang="en-US" sz="3600" dirty="0">
              <a:latin typeface="Arial" panose="020B0604020202020204" pitchFamily="34" charset="0"/>
              <a:ea typeface="Times New Roman" panose="02020603050405020304" pitchFamily="18" charset="0"/>
              <a:cs typeface="Arial" panose="020B0604020202020204" pitchFamily="34" charset="0"/>
            </a:endParaRPr>
          </a:p>
          <a:p>
            <a:pPr algn="justLow" rtl="1">
              <a:lnSpc>
                <a:spcPct val="120000"/>
              </a:lnSpc>
              <a:spcAft>
                <a:spcPts val="0"/>
              </a:spcAft>
            </a:pPr>
            <a:r>
              <a:rPr lang="ar-SA" sz="2400" b="1" dirty="0">
                <a:latin typeface="Arial" panose="020B0604020202020204" pitchFamily="34" charset="0"/>
                <a:ea typeface="Times New Roman" panose="02020603050405020304" pitchFamily="18" charset="0"/>
                <a:cs typeface="Arial" panose="020B0604020202020204" pitchFamily="34" charset="0"/>
              </a:rPr>
              <a:t>هناك النشرات الإخبارية العامة، أى التى توجه إلى المجتمع كله، وهناك النشرات المتخصصة، سواء على أساس الجمهور المستهدف، أو على أساس النطاق الجغرافى، أو على أساس الموضوع، فالأولى تستهدف جمهورا نوعيا. أما النشرة المتخصصة على أساس جغرافى فإنها تسمى بالنشرة المحلية، بمعنى أنها توجه إلى الجمهور فى منطقة معينة، وأخيرا فإن النشرة متخصصة الموضوع هى تلك النشرة التى تتناول أخبارها أحداثا فى مجال واحد كالأدب، أو العلم، أو الفن .</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8" name="Rectangle 7">
            <a:extLst>
              <a:ext uri="{FF2B5EF4-FFF2-40B4-BE49-F238E27FC236}">
                <a16:creationId xmlns:a16="http://schemas.microsoft.com/office/drawing/2014/main" xmlns="" id="{7159C577-149E-435D-AC85-57FB0211ED1D}"/>
              </a:ext>
            </a:extLst>
          </p:cNvPr>
          <p:cNvSpPr/>
          <p:nvPr/>
        </p:nvSpPr>
        <p:spPr>
          <a:xfrm>
            <a:off x="1966394" y="3866206"/>
            <a:ext cx="9765792" cy="2415277"/>
          </a:xfrm>
          <a:prstGeom prst="rect">
            <a:avLst/>
          </a:prstGeom>
        </p:spPr>
        <p:txBody>
          <a:bodyPr wrap="square">
            <a:spAutoFit/>
          </a:bodyPr>
          <a:lstStyle/>
          <a:p>
            <a:pPr algn="justLow" rtl="1">
              <a:lnSpc>
                <a:spcPct val="120000"/>
              </a:lnSpc>
              <a:spcAft>
                <a:spcPts val="0"/>
              </a:spcAft>
            </a:pP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موجز وعرض الأنباء:</a:t>
            </a:r>
            <a:endParaRPr lang="en-US" sz="3200" b="1" dirty="0">
              <a:latin typeface="Arial" panose="020B0604020202020204" pitchFamily="34" charset="0"/>
              <a:ea typeface="Times New Roman" panose="02020603050405020304" pitchFamily="18" charset="0"/>
              <a:cs typeface="Arial" panose="020B0604020202020204" pitchFamily="34" charset="0"/>
            </a:endParaRPr>
          </a:p>
          <a:p>
            <a:pPr algn="just" rtl="1">
              <a:lnSpc>
                <a:spcPct val="120000"/>
              </a:lnSpc>
              <a:spcAft>
                <a:spcPts val="0"/>
              </a:spcAft>
            </a:pPr>
            <a:r>
              <a:rPr lang="ar-SA" sz="2400" b="1" dirty="0">
                <a:latin typeface="Arial" panose="020B0604020202020204" pitchFamily="34" charset="0"/>
                <a:ea typeface="Times New Roman" panose="02020603050405020304" pitchFamily="18" charset="0"/>
                <a:cs typeface="Arial" panose="020B0604020202020204" pitchFamily="34" charset="0"/>
              </a:rPr>
              <a:t>الموجز عبارة عن مجموعة مختصرة من الأخبار تقدم عدة مرات على مدار فترة الإرسال الإذاعى فى توقيت ثابت، وترتكز عادة على آخر الأحداث، أما عرض الأنباء فهو عبارة عن مجموعة من الأخبار تقدم مرة واحدة خلال فترة الإرسال وفى توقيت ثابت يكون عادة قرب اتنهاء هذه الفترة، أو هو مجمل لأهم الأنباء التى قدمتها الإذاعة خلال فترة الإرسال. </a:t>
            </a:r>
            <a:endParaRPr lang="en-US" sz="24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787994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BB65D8C-7172-4B0D-9D38-C1BF9B6E4525}"/>
              </a:ext>
            </a:extLst>
          </p:cNvPr>
          <p:cNvSpPr/>
          <p:nvPr/>
        </p:nvSpPr>
        <p:spPr>
          <a:xfrm>
            <a:off x="1021977" y="-9927"/>
            <a:ext cx="10427342" cy="6370975"/>
          </a:xfrm>
          <a:prstGeom prst="rect">
            <a:avLst/>
          </a:prstGeom>
        </p:spPr>
        <p:txBody>
          <a:bodyPr wrap="square">
            <a:spAutoFit/>
          </a:bodyPr>
          <a:lstStyle/>
          <a:p>
            <a:pPr algn="just" rtl="1">
              <a:lnSpc>
                <a:spcPct val="150000"/>
              </a:lnSpc>
              <a:spcAft>
                <a:spcPts val="0"/>
              </a:spcAft>
            </a:pP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المراحل التى تمر بها النشرة الإخبارية </a:t>
            </a:r>
            <a:r>
              <a:rPr lang="ar-SA" sz="3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en-GB" sz="2000" b="1"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50000"/>
              </a:lnSpc>
              <a:spcAft>
                <a:spcPts val="0"/>
              </a:spcAft>
              <a:buFont typeface="Wingdings" panose="05000000000000000000" pitchFamily="2" charset="2"/>
              <a:buChar char="v"/>
            </a:pPr>
            <a:r>
              <a:rPr lang="ar-SA" sz="2400" b="1" dirty="0" smtClean="0">
                <a:latin typeface="Arial" panose="020B0604020202020204" pitchFamily="34" charset="0"/>
                <a:ea typeface="Times New Roman" panose="02020603050405020304" pitchFamily="18" charset="0"/>
                <a:cs typeface="Arial" panose="020B0604020202020204" pitchFamily="34" charset="0"/>
              </a:rPr>
              <a:t>تحتاج </a:t>
            </a:r>
            <a:r>
              <a:rPr lang="ar-SA" sz="2400" b="1" dirty="0">
                <a:latin typeface="Arial" panose="020B0604020202020204" pitchFamily="34" charset="0"/>
                <a:ea typeface="Times New Roman" panose="02020603050405020304" pitchFamily="18" charset="0"/>
                <a:cs typeface="Arial" panose="020B0604020202020204" pitchFamily="34" charset="0"/>
              </a:rPr>
              <a:t>الأخبار بعد ورودها إلى محطات الراديو والتليفزيون، إلى نوع من الترشيح أو الفلترة بحيث يتم انتقاء الهام منها وما يتناسب مع سياسة الوسيلة والدولة وبعد ذلك تتم عملية الإعداد والصياغة الخاصة لتصبح ملائمة لطبيعة الإذاعة من ناحية، وللأشكال البرامجية التى تقدم من خلالها هذه الأخبار من ناحية أخرى .</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50000"/>
              </a:lnSpc>
              <a:spcAft>
                <a:spcPts val="0"/>
              </a:spcAft>
              <a:buFont typeface="Wingdings" panose="05000000000000000000" pitchFamily="2" charset="2"/>
              <a:buChar char="v"/>
            </a:pPr>
            <a:r>
              <a:rPr lang="ar-SA" sz="2400" b="1" dirty="0">
                <a:latin typeface="Arial" panose="020B0604020202020204" pitchFamily="34" charset="0"/>
                <a:ea typeface="Times New Roman" panose="02020603050405020304" pitchFamily="18" charset="0"/>
                <a:cs typeface="Arial" panose="020B0604020202020204" pitchFamily="34" charset="0"/>
              </a:rPr>
              <a:t> </a:t>
            </a:r>
            <a:r>
              <a:rPr lang="ar-SA" sz="2400" b="1" dirty="0" smtClean="0">
                <a:latin typeface="Arial" panose="020B0604020202020204" pitchFamily="34" charset="0"/>
                <a:ea typeface="Times New Roman" panose="02020603050405020304" pitchFamily="18" charset="0"/>
                <a:cs typeface="Arial" panose="020B0604020202020204" pitchFamily="34" charset="0"/>
              </a:rPr>
              <a:t> </a:t>
            </a:r>
            <a:r>
              <a:rPr lang="ar-SA" sz="2400" b="1" dirty="0">
                <a:latin typeface="Arial" panose="020B0604020202020204" pitchFamily="34" charset="0"/>
                <a:ea typeface="Times New Roman" panose="02020603050405020304" pitchFamily="18" charset="0"/>
                <a:cs typeface="Arial" panose="020B0604020202020204" pitchFamily="34" charset="0"/>
              </a:rPr>
              <a:t>وتعرف عملية الإعداد والصياغة هذه بتحرير الخبر، وتتلخص فى انتقاء المعلومات والوقائع الخاصة بحدث ما، وصياغتها بلغة خاصة، وترتيبها وتركيبها على نحو معين بحيث يستغرق عرضها زمنا محددا </a:t>
            </a:r>
            <a:r>
              <a:rPr lang="ar-SA" sz="2400" b="1" dirty="0" smtClean="0">
                <a:latin typeface="Arial" panose="020B0604020202020204" pitchFamily="34" charset="0"/>
                <a:ea typeface="Times New Roman" panose="02020603050405020304" pitchFamily="18" charset="0"/>
                <a:cs typeface="Arial" panose="020B0604020202020204" pitchFamily="34" charset="0"/>
              </a:rPr>
              <a:t>.</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rtl="1">
              <a:lnSpc>
                <a:spcPct val="150000"/>
              </a:lnSpc>
              <a:spcAft>
                <a:spcPts val="0"/>
              </a:spcAft>
              <a:buFont typeface="Wingdings" panose="05000000000000000000" pitchFamily="2" charset="2"/>
              <a:buChar char="v"/>
            </a:pPr>
            <a:r>
              <a:rPr lang="ar-SA" sz="2400" b="1" dirty="0">
                <a:latin typeface="Arial" panose="020B0604020202020204" pitchFamily="34" charset="0"/>
                <a:ea typeface="Times New Roman" panose="02020603050405020304" pitchFamily="18" charset="0"/>
                <a:cs typeface="Arial" panose="020B0604020202020204" pitchFamily="34" charset="0"/>
              </a:rPr>
              <a:t>وهذه العملية وان كانت تعد نوعا من الصياغة اللغوية أو الكتابة، إلا أنها ليست تأليفا أو ابتكارا كما هو الحال فى كتابة القصص أو الروايات، ذلك لأن محرر الأخبار محكوم تماما بالمعلومات والوقائع والأحداث التى جرت بالفعل، والأشخاص الحقيقين الذين ساهموا فى هذه الأحداث أو </a:t>
            </a:r>
            <a:r>
              <a:rPr lang="ar-SA" sz="2400" b="1" dirty="0" smtClean="0">
                <a:latin typeface="Arial" panose="020B0604020202020204" pitchFamily="34" charset="0"/>
                <a:ea typeface="Times New Roman" panose="02020603050405020304" pitchFamily="18" charset="0"/>
                <a:cs typeface="Arial" panose="020B0604020202020204" pitchFamily="34" charset="0"/>
              </a:rPr>
              <a:t>صنعو</a:t>
            </a:r>
            <a:r>
              <a:rPr lang="ar-SA" sz="2200" b="1" dirty="0" smtClean="0">
                <a:latin typeface="Arial" panose="020B0604020202020204" pitchFamily="34" charset="0"/>
                <a:ea typeface="Times New Roman" panose="02020603050405020304" pitchFamily="18" charset="0"/>
                <a:cs typeface="Arial" panose="020B0604020202020204" pitchFamily="34" charset="0"/>
              </a:rPr>
              <a:t>ها</a:t>
            </a:r>
            <a:endParaRPr lang="en-US" sz="20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70782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3078" y="611231"/>
            <a:ext cx="8911687" cy="1280890"/>
          </a:xfrm>
        </p:spPr>
        <p:txBody>
          <a:bodyPr/>
          <a:lstStyle/>
          <a:p>
            <a:pPr lvl="0" algn="r">
              <a:lnSpc>
                <a:spcPct val="120000"/>
              </a:lnSpc>
              <a:spcBef>
                <a:spcPts val="0"/>
              </a:spcBef>
            </a:pPr>
            <a:r>
              <a:rPr lang="ar-EG" sz="3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تايع: </a:t>
            </a:r>
            <a:r>
              <a:rPr lang="ar-SA" sz="3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المراحل </a:t>
            </a: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التى تمر بها النشرة الإخبارية :</a:t>
            </a:r>
            <a:endParaRPr lang="en-US" sz="32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Content Placeholder 2"/>
          <p:cNvSpPr>
            <a:spLocks noGrp="1"/>
          </p:cNvSpPr>
          <p:nvPr>
            <p:ph idx="1"/>
          </p:nvPr>
        </p:nvSpPr>
        <p:spPr>
          <a:xfrm>
            <a:off x="1983346" y="1159099"/>
            <a:ext cx="9521266" cy="5525036"/>
          </a:xfrm>
        </p:spPr>
        <p:txBody>
          <a:bodyPr>
            <a:normAutofit fontScale="92500" lnSpcReduction="10000"/>
          </a:bodyPr>
          <a:lstStyle/>
          <a:p>
            <a:pPr marL="0" lvl="0" indent="0" algn="just">
              <a:spcBef>
                <a:spcPts val="0"/>
              </a:spcBef>
              <a:buClrTx/>
              <a:buNone/>
            </a:pPr>
            <a:endParaRPr lang="en-US" sz="20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lvl="0" indent="0" algn="just">
              <a:lnSpc>
                <a:spcPct val="150000"/>
              </a:lnSpc>
              <a:spcBef>
                <a:spcPts val="0"/>
              </a:spcBef>
              <a:buClrTx/>
              <a:buNone/>
            </a:pPr>
            <a:r>
              <a:rPr lang="ar-EG" sz="20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a:t>
            </a:r>
            <a:r>
              <a:rPr lang="ar-SA" sz="20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ar-SA" sz="3200" b="1" dirty="0">
                <a:solidFill>
                  <a:prstClr val="black"/>
                </a:solidFill>
                <a:latin typeface="Arial" panose="020B0604020202020204" pitchFamily="34" charset="0"/>
                <a:ea typeface="Times New Roman" panose="02020603050405020304" pitchFamily="18" charset="0"/>
                <a:cs typeface="Arial" panose="020B0604020202020204" pitchFamily="34" charset="0"/>
              </a:rPr>
              <a:t>وتتم كتابة الخبر الإذاعى عادة بطريقة الهرم المقلوب فعلى الرغم من تعدد طرق كتابة الخبر بوجه عام، إلا أن هذه الطريقة ( الهرم المقلوب) هى الأكثر ملاءمة </a:t>
            </a:r>
            <a:r>
              <a:rPr lang="ar-SA" sz="32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للإذاعة</a:t>
            </a:r>
            <a:r>
              <a:rPr lang="en-GB" sz="3200" b="1" dirty="0">
                <a:solidFill>
                  <a:prstClr val="black"/>
                </a:solidFill>
                <a:latin typeface="Arial" panose="020B0604020202020204" pitchFamily="34" charset="0"/>
                <a:ea typeface="Times New Roman" panose="02020603050405020304" pitchFamily="18" charset="0"/>
                <a:cs typeface="Arial" panose="020B0604020202020204" pitchFamily="34" charset="0"/>
              </a:rPr>
              <a:t>.</a:t>
            </a:r>
            <a:r>
              <a:rPr lang="ar-SA" sz="32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endParaRPr lang="en-US" sz="32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lvl="0" indent="0" algn="justLow">
              <a:lnSpc>
                <a:spcPct val="150000"/>
              </a:lnSpc>
              <a:spcBef>
                <a:spcPts val="0"/>
              </a:spcBef>
              <a:buClrTx/>
              <a:buNone/>
            </a:pPr>
            <a:r>
              <a:rPr lang="ar-EG" sz="32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ar-SA" sz="32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تمتاز </a:t>
            </a:r>
            <a:r>
              <a:rPr lang="ar-SA" sz="3200" b="1" dirty="0">
                <a:solidFill>
                  <a:prstClr val="black"/>
                </a:solidFill>
                <a:latin typeface="Arial" panose="020B0604020202020204" pitchFamily="34" charset="0"/>
                <a:ea typeface="Times New Roman" panose="02020603050405020304" pitchFamily="18" charset="0"/>
                <a:cs typeface="Arial" panose="020B0604020202020204" pitchFamily="34" charset="0"/>
              </a:rPr>
              <a:t>طريقة الهرم المقلوب، بانها تمكن من وضع موجز الخبر بسهولة، اذ أن الموجز أو الملخص يؤخذ دائما من أهم واقعة فى الخبر، كما أن هذه الطريقة تمكن من اختصار الخبر والتعبير عن العناصر بدقة دون المساس بتكامله، وأخيرا فإن طريقة الهرم المقلوب تتماشى مع المنطق فى الترتيب، فالواقعة الأهم تاتى أولا، ثم يليها الوقائع المهمة فالأقل أهمية.</a:t>
            </a:r>
            <a:endParaRPr lang="en-US" sz="32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37446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28741B7-8F1A-49B3-9052-03FF07A154A4}"/>
              </a:ext>
            </a:extLst>
          </p:cNvPr>
          <p:cNvSpPr/>
          <p:nvPr/>
        </p:nvSpPr>
        <p:spPr>
          <a:xfrm>
            <a:off x="1792224" y="357308"/>
            <a:ext cx="10168128" cy="9350252"/>
          </a:xfrm>
          <a:prstGeom prst="rect">
            <a:avLst/>
          </a:prstGeom>
        </p:spPr>
        <p:txBody>
          <a:bodyPr wrap="square">
            <a:spAutoFit/>
          </a:bodyPr>
          <a:lstStyle/>
          <a:p>
            <a:pPr algn="justLow" rtl="1">
              <a:lnSpc>
                <a:spcPct val="120000"/>
              </a:lnSpc>
              <a:spcAft>
                <a:spcPts val="0"/>
              </a:spcAft>
            </a:pP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أساسيات تحرير الأخبار الإذاعية :</a:t>
            </a:r>
            <a:endParaRPr lang="en-US" sz="3200" b="1"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Low" rtl="1">
              <a:lnSpc>
                <a:spcPct val="110000"/>
              </a:lnSpc>
              <a:spcAft>
                <a:spcPts val="0"/>
              </a:spcAft>
              <a:buFont typeface="Wingdings" panose="05000000000000000000" pitchFamily="2" charset="2"/>
              <a:buChar char="v"/>
            </a:pPr>
            <a:r>
              <a:rPr lang="ar-SA" sz="2000" b="1" dirty="0">
                <a:latin typeface="Arial" panose="020B0604020202020204" pitchFamily="34" charset="0"/>
                <a:ea typeface="Times New Roman" panose="02020603050405020304" pitchFamily="18" charset="0"/>
                <a:cs typeface="Arial" panose="020B0604020202020204" pitchFamily="34" charset="0"/>
              </a:rPr>
              <a:t> </a:t>
            </a:r>
            <a:r>
              <a:rPr lang="ar-SA" sz="3200" b="1" dirty="0">
                <a:latin typeface="Arial" panose="020B0604020202020204" pitchFamily="34" charset="0"/>
                <a:ea typeface="Times New Roman" panose="02020603050405020304" pitchFamily="18" charset="0"/>
                <a:cs typeface="Arial" panose="020B0604020202020204" pitchFamily="34" charset="0"/>
              </a:rPr>
              <a:t>قبل أن يبدأ المحرر عملية الصياغة، ينبغى أن يعرف أولا الوقت المحدد لكل خبر من الأخبار التى ستعرض فى النشرة، وتلك مسؤلية رئيس التحرير أو مدير الأخبار، ثم بعد ذلك يبدأ المحرر فى استعراض كافة المعلومات التى توفرت عن الخبر من مختلف المصادر (وكالات محلية وأجنبية ـ مندوبون ـ مراسلون ـ الاستماع </a:t>
            </a:r>
            <a:r>
              <a:rPr lang="en-US" sz="3200" b="1" dirty="0">
                <a:latin typeface="Arial" panose="020B0604020202020204" pitchFamily="34" charset="0"/>
                <a:ea typeface="Times New Roman" panose="02020603050405020304" pitchFamily="18" charset="0"/>
                <a:cs typeface="Arial" panose="020B0604020202020204" pitchFamily="34" charset="0"/>
              </a:rPr>
              <a:t>…</a:t>
            </a:r>
            <a:r>
              <a:rPr lang="ar-SA" sz="3200" b="1" dirty="0">
                <a:latin typeface="Arial" panose="020B0604020202020204" pitchFamily="34" charset="0"/>
                <a:ea typeface="Times New Roman" panose="02020603050405020304" pitchFamily="18" charset="0"/>
                <a:cs typeface="Arial" panose="020B0604020202020204" pitchFamily="34" charset="0"/>
              </a:rPr>
              <a:t>الخ) </a:t>
            </a:r>
            <a:endParaRPr lang="en-US" sz="3200" b="1" dirty="0">
              <a:latin typeface="Arial" panose="020B0604020202020204" pitchFamily="34" charset="0"/>
              <a:ea typeface="Times New Roman" panose="02020603050405020304" pitchFamily="18" charset="0"/>
              <a:cs typeface="Arial" panose="020B0604020202020204" pitchFamily="34" charset="0"/>
            </a:endParaRPr>
          </a:p>
          <a:p>
            <a:pPr algn="justLow" rtl="1">
              <a:lnSpc>
                <a:spcPct val="110000"/>
              </a:lnSpc>
              <a:spcAft>
                <a:spcPts val="0"/>
              </a:spcAft>
            </a:pPr>
            <a:r>
              <a:rPr lang="ar-SA" sz="3200" b="1" dirty="0">
                <a:latin typeface="Arial" panose="020B0604020202020204" pitchFamily="34" charset="0"/>
                <a:ea typeface="Times New Roman" panose="02020603050405020304" pitchFamily="18" charset="0"/>
                <a:cs typeface="Arial" panose="020B0604020202020204" pitchFamily="34" charset="0"/>
              </a:rPr>
              <a:t> </a:t>
            </a:r>
            <a:endParaRPr lang="en-US" sz="3200" b="1" dirty="0">
              <a:latin typeface="Arial" panose="020B0604020202020204" pitchFamily="34" charset="0"/>
              <a:ea typeface="Times New Roman" panose="02020603050405020304" pitchFamily="18" charset="0"/>
              <a:cs typeface="Arial" panose="020B0604020202020204" pitchFamily="34" charset="0"/>
            </a:endParaRPr>
          </a:p>
          <a:p>
            <a:pPr marL="457200" indent="-457200" algn="justLow" rtl="1">
              <a:lnSpc>
                <a:spcPct val="110000"/>
              </a:lnSpc>
              <a:spcAft>
                <a:spcPts val="0"/>
              </a:spcAft>
              <a:buFont typeface="Wingdings" panose="05000000000000000000" pitchFamily="2" charset="2"/>
              <a:buChar char="v"/>
            </a:pPr>
            <a:r>
              <a:rPr lang="ar-SA" sz="3200" b="1" dirty="0">
                <a:latin typeface="Arial" panose="020B0604020202020204" pitchFamily="34" charset="0"/>
                <a:ea typeface="Times New Roman" panose="02020603050405020304" pitchFamily="18" charset="0"/>
                <a:cs typeface="Arial" panose="020B0604020202020204" pitchFamily="34" charset="0"/>
              </a:rPr>
              <a:t>ومن خلال استعراضه للمعلومات يكون عليه "تصنيفها" واستبعاد المعلومات أو الجوانب المكررة أولا . ثم التعامل مع النقاط الأساسية فقط، ولا ينبغى باى حال من الاحوال سرد كل التفاصيل حتى يتناسب مع طبيعة الإذاعة سواء كانت بالراديو أو التيفزيون . </a:t>
            </a:r>
            <a:endParaRPr lang="en-US" sz="3200" b="1" dirty="0">
              <a:latin typeface="Arial" panose="020B0604020202020204" pitchFamily="34" charset="0"/>
              <a:ea typeface="Times New Roman" panose="02020603050405020304" pitchFamily="18" charset="0"/>
              <a:cs typeface="Arial" panose="020B0604020202020204" pitchFamily="34" charset="0"/>
            </a:endParaRPr>
          </a:p>
          <a:p>
            <a:pPr algn="justLow" rtl="1">
              <a:lnSpc>
                <a:spcPct val="110000"/>
              </a:lnSpc>
              <a:spcAft>
                <a:spcPts val="0"/>
              </a:spcAft>
            </a:pPr>
            <a:r>
              <a:rPr lang="ar-SA" sz="3200" b="1" dirty="0">
                <a:latin typeface="Arial" panose="020B0604020202020204" pitchFamily="34" charset="0"/>
                <a:ea typeface="Times New Roman" panose="02020603050405020304" pitchFamily="18" charset="0"/>
                <a:cs typeface="Arial" panose="020B0604020202020204" pitchFamily="34" charset="0"/>
              </a:rPr>
              <a:t> </a:t>
            </a:r>
            <a:endParaRPr lang="en-GB" sz="3200" b="1" dirty="0" smtClean="0">
              <a:latin typeface="Arial" panose="020B0604020202020204" pitchFamily="34" charset="0"/>
              <a:ea typeface="Times New Roman" panose="02020603050405020304" pitchFamily="18" charset="0"/>
              <a:cs typeface="Arial" panose="020B0604020202020204" pitchFamily="34" charset="0"/>
            </a:endParaRPr>
          </a:p>
          <a:p>
            <a:pPr algn="justLow" rtl="1">
              <a:lnSpc>
                <a:spcPct val="110000"/>
              </a:lnSpc>
              <a:spcAft>
                <a:spcPts val="0"/>
              </a:spcAft>
            </a:pPr>
            <a:endParaRPr lang="en-GB" sz="2000" b="1" dirty="0">
              <a:latin typeface="Arial" panose="020B0604020202020204" pitchFamily="34" charset="0"/>
              <a:ea typeface="Times New Roman" panose="02020603050405020304" pitchFamily="18" charset="0"/>
              <a:cs typeface="Arial" panose="020B0604020202020204" pitchFamily="34" charset="0"/>
            </a:endParaRPr>
          </a:p>
          <a:p>
            <a:pPr algn="justLow" rtl="1">
              <a:lnSpc>
                <a:spcPct val="110000"/>
              </a:lnSpc>
              <a:spcAft>
                <a:spcPts val="0"/>
              </a:spcAft>
            </a:pPr>
            <a:endParaRPr lang="en-GB" sz="2000" b="1" dirty="0" smtClean="0">
              <a:latin typeface="Arial" panose="020B0604020202020204" pitchFamily="34" charset="0"/>
              <a:ea typeface="Times New Roman" panose="02020603050405020304" pitchFamily="18" charset="0"/>
              <a:cs typeface="Arial" panose="020B0604020202020204" pitchFamily="34" charset="0"/>
            </a:endParaRPr>
          </a:p>
          <a:p>
            <a:pPr algn="justLow" rtl="1">
              <a:lnSpc>
                <a:spcPct val="110000"/>
              </a:lnSpc>
              <a:spcAft>
                <a:spcPts val="0"/>
              </a:spcAft>
            </a:pPr>
            <a:endParaRPr lang="en-GB" sz="2000" b="1" dirty="0">
              <a:latin typeface="Arial" panose="020B0604020202020204" pitchFamily="34" charset="0"/>
              <a:ea typeface="Times New Roman" panose="02020603050405020304" pitchFamily="18" charset="0"/>
              <a:cs typeface="Arial" panose="020B0604020202020204" pitchFamily="34" charset="0"/>
            </a:endParaRPr>
          </a:p>
          <a:p>
            <a:pPr algn="justLow" rtl="1">
              <a:lnSpc>
                <a:spcPct val="110000"/>
              </a:lnSpc>
              <a:spcAft>
                <a:spcPts val="0"/>
              </a:spcAft>
            </a:pPr>
            <a:endParaRPr lang="en-GB" sz="2000" b="1" dirty="0" smtClean="0">
              <a:latin typeface="Arial" panose="020B0604020202020204" pitchFamily="34" charset="0"/>
              <a:ea typeface="Times New Roman" panose="02020603050405020304" pitchFamily="18" charset="0"/>
              <a:cs typeface="Arial" panose="020B0604020202020204" pitchFamily="34" charset="0"/>
            </a:endParaRPr>
          </a:p>
          <a:p>
            <a:pPr algn="justLow" rtl="1">
              <a:lnSpc>
                <a:spcPct val="110000"/>
              </a:lnSpc>
              <a:spcAft>
                <a:spcPts val="0"/>
              </a:spcAft>
            </a:pPr>
            <a:endParaRPr lang="en-GB" sz="2000" b="1" dirty="0">
              <a:latin typeface="Arial" panose="020B0604020202020204" pitchFamily="34" charset="0"/>
              <a:ea typeface="Times New Roman" panose="02020603050405020304" pitchFamily="18" charset="0"/>
              <a:cs typeface="Arial" panose="020B0604020202020204" pitchFamily="34" charset="0"/>
            </a:endParaRPr>
          </a:p>
          <a:p>
            <a:pPr algn="justLow" rtl="1">
              <a:lnSpc>
                <a:spcPct val="110000"/>
              </a:lnSpc>
              <a:spcAft>
                <a:spcPts val="0"/>
              </a:spcAft>
            </a:pPr>
            <a:endParaRPr lang="en-GB" sz="2000" b="1" dirty="0" smtClean="0">
              <a:latin typeface="Arial" panose="020B0604020202020204" pitchFamily="34" charset="0"/>
              <a:ea typeface="Times New Roman" panose="02020603050405020304" pitchFamily="18" charset="0"/>
              <a:cs typeface="Arial" panose="020B0604020202020204" pitchFamily="34" charset="0"/>
            </a:endParaRPr>
          </a:p>
          <a:p>
            <a:pPr algn="justLow" rtl="1">
              <a:lnSpc>
                <a:spcPct val="110000"/>
              </a:lnSpc>
              <a:spcAft>
                <a:spcPts val="0"/>
              </a:spcAft>
            </a:pPr>
            <a:endParaRPr lang="en-GB" sz="2000" b="1" dirty="0">
              <a:latin typeface="Arial" panose="020B0604020202020204" pitchFamily="34" charset="0"/>
              <a:ea typeface="Times New Roman" panose="02020603050405020304" pitchFamily="18" charset="0"/>
              <a:cs typeface="Arial" panose="020B0604020202020204" pitchFamily="34" charset="0"/>
            </a:endParaRPr>
          </a:p>
          <a:p>
            <a:pPr algn="justLow" rtl="1">
              <a:lnSpc>
                <a:spcPct val="110000"/>
              </a:lnSpc>
              <a:spcAft>
                <a:spcPts val="0"/>
              </a:spcAft>
            </a:pPr>
            <a:endParaRPr lang="en-US" sz="2000"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51450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89535"/>
          </a:xfrm>
        </p:spPr>
        <p:txBody>
          <a:bodyPr/>
          <a:lstStyle/>
          <a:p>
            <a:pPr lvl="0" algn="r">
              <a:lnSpc>
                <a:spcPct val="120000"/>
              </a:lnSpc>
              <a:spcBef>
                <a:spcPts val="0"/>
              </a:spcBef>
            </a:pPr>
            <a:r>
              <a:rPr lang="ar-EG" sz="3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تابع: </a:t>
            </a:r>
            <a:r>
              <a:rPr lang="ar-SA" sz="3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أساسيات </a:t>
            </a:r>
            <a:r>
              <a:rPr lang="ar-SA"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تحرير الأخبار الإذاعية :</a:t>
            </a:r>
            <a:endParaRPr lang="en-US" sz="32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Content Placeholder 2"/>
          <p:cNvSpPr>
            <a:spLocks noGrp="1"/>
          </p:cNvSpPr>
          <p:nvPr>
            <p:ph idx="1"/>
          </p:nvPr>
        </p:nvSpPr>
        <p:spPr>
          <a:xfrm>
            <a:off x="2021983" y="1287887"/>
            <a:ext cx="9456871" cy="5074275"/>
          </a:xfrm>
        </p:spPr>
        <p:txBody>
          <a:bodyPr>
            <a:normAutofit fontScale="25000" lnSpcReduction="20000"/>
          </a:bodyPr>
          <a:lstStyle/>
          <a:p>
            <a:pPr marL="0" lvl="0" indent="0" algn="justLow">
              <a:lnSpc>
                <a:spcPct val="170000"/>
              </a:lnSpc>
              <a:spcBef>
                <a:spcPts val="0"/>
              </a:spcBef>
              <a:buClrTx/>
              <a:buNone/>
            </a:pPr>
            <a:r>
              <a:rPr lang="ar-EG" sz="10400" b="1"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10400" b="1"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وفى كل الحالات يكون على المحرر أن يتمثل فلسفة المحطة وسياستها، وإذا ورد الخبر من مجموعة مصادر فى وقت واحد فعلى المحرر أن يقوم بقراءتها كلها محدداً ما يأخذه من كل منها من خلال استناجاته، يضاف إلى ذلك ضرورة أن تاتى صياغة الخبر مناسبة للغة المنطوقة والتى تختلف اختلافا كبيرا عن اللغة المكتوبة </a:t>
            </a:r>
            <a:endParaRPr lang="en-GB" sz="10400" b="1"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lvl="0" indent="0" algn="justLow">
              <a:lnSpc>
                <a:spcPct val="170000"/>
              </a:lnSpc>
              <a:spcBef>
                <a:spcPts val="0"/>
              </a:spcBef>
              <a:buClrTx/>
              <a:buNone/>
            </a:pPr>
            <a:r>
              <a:rPr lang="ar-EG" sz="10400" b="1"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 </a:t>
            </a:r>
            <a:r>
              <a:rPr lang="ar-SA" sz="10400" b="1"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rPr>
              <a:t>وفى هذا الموضوع - وعندما يكون المحرر بصدد اختيار المعلومات المتعلقة بالخبر، فإنه قد يحتاج إلى الرجوع إلى وقائع أو تفاصيل أو معلومات أكثر سبق ورودها عن نفس الخبر أو عن الأشخاص المشاركين فيه، وهنا يمكنه الإفادة من المكتبة أو "أرشيف المعلومات" لدى المحطة لاستكمال الخبر بما يراه من معلومات أساسية أو ضرورية .</a:t>
            </a:r>
            <a:endParaRPr lang="ar-EG" sz="10400" b="1"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lvl="0" indent="0" algn="justLow">
              <a:lnSpc>
                <a:spcPct val="170000"/>
              </a:lnSpc>
              <a:spcBef>
                <a:spcPts val="0"/>
              </a:spcBef>
              <a:buClrTx/>
              <a:buNone/>
            </a:pPr>
            <a:endParaRPr lang="ar-EG" sz="10000" b="1"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lvl="0" indent="0" algn="justLow">
              <a:lnSpc>
                <a:spcPct val="170000"/>
              </a:lnSpc>
              <a:spcBef>
                <a:spcPts val="0"/>
              </a:spcBef>
              <a:buClrTx/>
              <a:buNone/>
            </a:pPr>
            <a:endParaRPr lang="en-GB" sz="10000" b="1"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lvl="0" indent="0" algn="justLow">
              <a:lnSpc>
                <a:spcPct val="120000"/>
              </a:lnSpc>
              <a:spcBef>
                <a:spcPts val="0"/>
              </a:spcBef>
              <a:buClrTx/>
              <a:buNone/>
            </a:pPr>
            <a:endParaRPr lang="en-GB" sz="9600" b="1"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lvl="0" indent="0" algn="justLow">
              <a:lnSpc>
                <a:spcPct val="120000"/>
              </a:lnSpc>
              <a:spcBef>
                <a:spcPts val="0"/>
              </a:spcBef>
              <a:buClrTx/>
              <a:buNone/>
            </a:pPr>
            <a:endParaRPr lang="en-GB" sz="7000" b="1" dirty="0" smtClean="0">
              <a:solidFill>
                <a:prstClr val="black"/>
              </a:solidFill>
              <a:latin typeface="Simplified Arabic" panose="02020603050405020304" pitchFamily="18" charset="-78"/>
              <a:ea typeface="Times New Roman" panose="02020603050405020304" pitchFamily="18" charset="0"/>
              <a:cs typeface="Simplified Arabic" panose="02020603050405020304" pitchFamily="18" charset="-78"/>
            </a:endParaRPr>
          </a:p>
          <a:p>
            <a:pPr marL="0" lvl="0" indent="0" algn="justLow">
              <a:lnSpc>
                <a:spcPct val="120000"/>
              </a:lnSpc>
              <a:spcBef>
                <a:spcPts val="0"/>
              </a:spcBef>
              <a:buClrTx/>
              <a:buNone/>
            </a:pPr>
            <a:r>
              <a:rPr lang="en-US" sz="2500" b="1" dirty="0" smtClean="0">
                <a:solidFill>
                  <a:prstClr val="black"/>
                </a:solidFill>
                <a:latin typeface="Arial" panose="020B0604020202020204" pitchFamily="34" charset="0"/>
                <a:ea typeface="Times New Roman" panose="02020603050405020304" pitchFamily="18" charset="0"/>
                <a:cs typeface="Arial" panose="020B0604020202020204" pitchFamily="34" charset="0"/>
              </a:rPr>
              <a:t> </a:t>
            </a:r>
            <a:endParaRPr lang="en-US" sz="25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84557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7426B4-4EBC-411A-BC17-B58A2D5E957D}"/>
              </a:ext>
            </a:extLst>
          </p:cNvPr>
          <p:cNvSpPr/>
          <p:nvPr/>
        </p:nvSpPr>
        <p:spPr>
          <a:xfrm>
            <a:off x="1593402" y="90915"/>
            <a:ext cx="10167189" cy="6955750"/>
          </a:xfrm>
          <a:prstGeom prst="rect">
            <a:avLst/>
          </a:prstGeom>
        </p:spPr>
        <p:txBody>
          <a:bodyPr wrap="square">
            <a:spAutoFit/>
          </a:bodyPr>
          <a:lstStyle/>
          <a:p>
            <a:pPr algn="justLow" rtl="1">
              <a:spcAft>
                <a:spcPts val="0"/>
              </a:spcAft>
            </a:pPr>
            <a:endParaRPr lang="ar-EG"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lgn="justLow" rtl="1">
              <a:spcAft>
                <a:spcPts val="0"/>
              </a:spcAft>
            </a:pPr>
            <a:r>
              <a:rPr lang="ar-SA"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وهناك </a:t>
            </a:r>
            <a:r>
              <a:rPr lang="ar-SA"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عدد من الوصايا </a:t>
            </a:r>
            <a:r>
              <a:rPr lang="ar-SA" sz="2400" b="1" dirty="0">
                <a:latin typeface="Arial" panose="020B0604020202020204" pitchFamily="34" charset="0"/>
                <a:ea typeface="Times New Roman" panose="02020603050405020304" pitchFamily="18" charset="0"/>
                <a:cs typeface="Arial" panose="020B0604020202020204" pitchFamily="34" charset="0"/>
              </a:rPr>
              <a:t>التى تتعلق بكيفية انتقاء واختيار المعلومات المتعلقة بالخبر قبل البدء فى تحريره يفصلها الخبراء على النحو التالى </a:t>
            </a:r>
            <a:r>
              <a:rPr lang="ar-SA" sz="2400" b="1" dirty="0" smtClean="0">
                <a:latin typeface="Arial" panose="020B0604020202020204" pitchFamily="34" charset="0"/>
                <a:ea typeface="Times New Roman" panose="02020603050405020304" pitchFamily="18" charset="0"/>
                <a:cs typeface="Arial" panose="020B0604020202020204" pitchFamily="34" charset="0"/>
              </a:rPr>
              <a:t>:</a:t>
            </a: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algn="justLow" rtl="1">
              <a:spcAft>
                <a:spcPts val="0"/>
              </a:spcAft>
            </a:pPr>
            <a:endParaRPr lang="en-US" sz="800" b="1" dirty="0">
              <a:latin typeface="Arial" panose="020B0604020202020204" pitchFamily="34" charset="0"/>
              <a:ea typeface="Times New Roman" panose="02020603050405020304" pitchFamily="18" charset="0"/>
              <a:cs typeface="Arial" panose="020B0604020202020204" pitchFamily="34" charset="0"/>
            </a:endParaRPr>
          </a:p>
          <a:p>
            <a:pPr marL="712788" indent="-347663" algn="r" rtl="1">
              <a:spcAft>
                <a:spcPts val="0"/>
              </a:spcAft>
              <a:buFont typeface="+mj-lt"/>
              <a:buAutoNum type="arabicParenR"/>
            </a:pPr>
            <a:r>
              <a:rPr lang="ar-SA" sz="2400" b="1" dirty="0">
                <a:latin typeface="Arial" panose="020B0604020202020204" pitchFamily="34" charset="0"/>
                <a:ea typeface="Times New Roman" panose="02020603050405020304" pitchFamily="18" charset="0"/>
                <a:cs typeface="Arial" panose="020B0604020202020204" pitchFamily="34" charset="0"/>
              </a:rPr>
              <a:t>لا تبدأ بالكتابة قبل أن تقرا وتفهم الحادث وتفاصيله كاملة كما وردت من مصادر المعلومات التى أتيحت حتى وقت كتابة الخبر </a:t>
            </a:r>
            <a:r>
              <a:rPr lang="ar-SA" sz="2400" b="1" dirty="0" smtClean="0">
                <a:latin typeface="Arial" panose="020B0604020202020204" pitchFamily="34" charset="0"/>
                <a:ea typeface="Times New Roman" panose="02020603050405020304" pitchFamily="18" charset="0"/>
                <a:cs typeface="Arial" panose="020B0604020202020204" pitchFamily="34" charset="0"/>
              </a:rPr>
              <a:t>.</a:t>
            </a: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712788" indent="-347663" algn="r" rtl="1">
              <a:spcAft>
                <a:spcPts val="0"/>
              </a:spcAft>
              <a:buFont typeface="+mj-lt"/>
              <a:buAutoNum type="arabicParenR"/>
            </a:pPr>
            <a:endParaRPr lang="en-US" sz="800" b="1" dirty="0">
              <a:latin typeface="Arial" panose="020B0604020202020204" pitchFamily="34" charset="0"/>
              <a:ea typeface="Times New Roman" panose="02020603050405020304" pitchFamily="18" charset="0"/>
              <a:cs typeface="Arial" panose="020B0604020202020204" pitchFamily="34" charset="0"/>
            </a:endParaRPr>
          </a:p>
          <a:p>
            <a:pPr marL="712788" indent="-347663" algn="just" rtl="1">
              <a:spcAft>
                <a:spcPts val="0"/>
              </a:spcAft>
              <a:buFont typeface="+mj-lt"/>
              <a:buAutoNum type="arabicParenR"/>
            </a:pPr>
            <a:r>
              <a:rPr lang="ar-SA" sz="2400" b="1" dirty="0">
                <a:latin typeface="Arial" panose="020B0604020202020204" pitchFamily="34" charset="0"/>
                <a:ea typeface="Times New Roman" panose="02020603050405020304" pitchFamily="18" charset="0"/>
                <a:cs typeface="Arial" panose="020B0604020202020204" pitchFamily="34" charset="0"/>
              </a:rPr>
              <a:t>لا تكتب حتى تفهم ما تريد أن تقوله للناس وتحدد ما ينبغى نقله إلى المستمع أو المشاهد.</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712788" indent="-347663" algn="justLow" rtl="1">
              <a:spcAft>
                <a:spcPts val="0"/>
              </a:spcAft>
              <a:buFont typeface="+mj-lt"/>
              <a:buAutoNum type="arabicParenR"/>
            </a:pPr>
            <a:r>
              <a:rPr lang="ar-SA" sz="2400" b="1" dirty="0">
                <a:latin typeface="Arial" panose="020B0604020202020204" pitchFamily="34" charset="0"/>
                <a:ea typeface="Times New Roman" panose="02020603050405020304" pitchFamily="18" charset="0"/>
                <a:cs typeface="Arial" panose="020B0604020202020204" pitchFamily="34" charset="0"/>
              </a:rPr>
              <a:t>ركز على الوقائع الأساسية التى يجب أن تبرز وتعرض </a:t>
            </a:r>
            <a:r>
              <a:rPr lang="ar-SA" sz="2400" b="1" dirty="0" smtClean="0">
                <a:latin typeface="Arial" panose="020B0604020202020204" pitchFamily="34" charset="0"/>
                <a:ea typeface="Times New Roman" panose="02020603050405020304" pitchFamily="18" charset="0"/>
                <a:cs typeface="Arial" panose="020B0604020202020204" pitchFamily="34" charset="0"/>
              </a:rPr>
              <a:t>.</a:t>
            </a: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712788" indent="-347663" algn="justLow" rtl="1">
              <a:spcAft>
                <a:spcPts val="0"/>
              </a:spcAft>
              <a:buFont typeface="+mj-lt"/>
              <a:buAutoNum type="arabicParenR"/>
            </a:pPr>
            <a:endParaRPr lang="en-US" sz="800" b="1" dirty="0">
              <a:latin typeface="Arial" panose="020B0604020202020204" pitchFamily="34" charset="0"/>
              <a:ea typeface="Times New Roman" panose="02020603050405020304" pitchFamily="18" charset="0"/>
              <a:cs typeface="Arial" panose="020B0604020202020204" pitchFamily="34" charset="0"/>
            </a:endParaRPr>
          </a:p>
          <a:p>
            <a:pPr marL="712788" indent="-347663" algn="justLow" rtl="1">
              <a:spcAft>
                <a:spcPts val="0"/>
              </a:spcAft>
              <a:buFont typeface="+mj-lt"/>
              <a:buAutoNum type="arabicParenR"/>
            </a:pPr>
            <a:r>
              <a:rPr lang="ar-SA" sz="2400" b="1" dirty="0">
                <a:latin typeface="Arial" panose="020B0604020202020204" pitchFamily="34" charset="0"/>
                <a:ea typeface="Times New Roman" panose="02020603050405020304" pitchFamily="18" charset="0"/>
                <a:cs typeface="Arial" panose="020B0604020202020204" pitchFamily="34" charset="0"/>
              </a:rPr>
              <a:t> يجب أن تاتى الاقتباسات والاستشهادات المهمة فى المقدمة من حيث الترتيب بالنسبة للمعلومات التى تتضمنها القصة الخبرية </a:t>
            </a:r>
            <a:r>
              <a:rPr lang="ar-SA" sz="2400" b="1" dirty="0" smtClean="0">
                <a:latin typeface="Arial" panose="020B0604020202020204" pitchFamily="34" charset="0"/>
                <a:ea typeface="Times New Roman" panose="02020603050405020304" pitchFamily="18" charset="0"/>
                <a:cs typeface="Arial" panose="020B0604020202020204" pitchFamily="34" charset="0"/>
              </a:rPr>
              <a:t>.</a:t>
            </a: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712788" indent="-347663" algn="justLow" rtl="1">
              <a:spcAft>
                <a:spcPts val="0"/>
              </a:spcAft>
              <a:buFont typeface="+mj-lt"/>
              <a:buAutoNum type="arabicParenR"/>
            </a:pPr>
            <a:endParaRPr lang="en-US" sz="800" b="1" dirty="0">
              <a:latin typeface="Arial" panose="020B0604020202020204" pitchFamily="34" charset="0"/>
              <a:ea typeface="Times New Roman" panose="02020603050405020304" pitchFamily="18" charset="0"/>
              <a:cs typeface="Arial" panose="020B0604020202020204" pitchFamily="34" charset="0"/>
            </a:endParaRPr>
          </a:p>
          <a:p>
            <a:pPr marL="712788" indent="-347663" algn="justLow" rtl="1">
              <a:spcAft>
                <a:spcPts val="0"/>
              </a:spcAft>
              <a:buFont typeface="+mj-lt"/>
              <a:buAutoNum type="arabicParenR"/>
            </a:pPr>
            <a:r>
              <a:rPr lang="ar-SA" sz="2400" b="1" dirty="0">
                <a:latin typeface="Arial" panose="020B0604020202020204" pitchFamily="34" charset="0"/>
                <a:ea typeface="Times New Roman" panose="02020603050405020304" pitchFamily="18" charset="0"/>
                <a:cs typeface="Arial" panose="020B0604020202020204" pitchFamily="34" charset="0"/>
              </a:rPr>
              <a:t>اترك الاسئلة التى تعجز عن الإجابة عليها فى القصة (متى ـ أين. كيف...  الخ) </a:t>
            </a:r>
            <a:r>
              <a:rPr lang="ar-SA" sz="2400" b="1" dirty="0" smtClean="0">
                <a:latin typeface="Arial" panose="020B0604020202020204" pitchFamily="34" charset="0"/>
                <a:ea typeface="Times New Roman" panose="02020603050405020304" pitchFamily="18" charset="0"/>
                <a:cs typeface="Arial" panose="020B0604020202020204" pitchFamily="34" charset="0"/>
              </a:rPr>
              <a:t>.</a:t>
            </a:r>
            <a:endParaRPr lang="en-US" sz="2400" b="1" dirty="0">
              <a:latin typeface="Arial" panose="020B0604020202020204" pitchFamily="34" charset="0"/>
              <a:ea typeface="Times New Roman" panose="02020603050405020304" pitchFamily="18" charset="0"/>
              <a:cs typeface="Arial" panose="020B0604020202020204" pitchFamily="34" charset="0"/>
            </a:endParaRPr>
          </a:p>
          <a:p>
            <a:pPr marL="712788" indent="-347663" algn="justLow" rtl="1">
              <a:spcAft>
                <a:spcPts val="0"/>
              </a:spcAft>
              <a:buFont typeface="+mj-lt"/>
              <a:buAutoNum type="arabicParenR"/>
            </a:pPr>
            <a:r>
              <a:rPr lang="ar-SA" sz="2400" b="1" dirty="0">
                <a:latin typeface="Arial" panose="020B0604020202020204" pitchFamily="34" charset="0"/>
                <a:ea typeface="Times New Roman" panose="02020603050405020304" pitchFamily="18" charset="0"/>
                <a:cs typeface="Arial" panose="020B0604020202020204" pitchFamily="34" charset="0"/>
              </a:rPr>
              <a:t>-رتب الحقائق فى تسلسل يبدأ من الذروة  على أن توضح الأسباب، ثم توضح الأثر </a:t>
            </a:r>
            <a:r>
              <a:rPr lang="ar-SA" sz="2400" b="1" dirty="0" smtClean="0">
                <a:latin typeface="Arial" panose="020B0604020202020204" pitchFamily="34" charset="0"/>
                <a:ea typeface="Times New Roman" panose="02020603050405020304" pitchFamily="18" charset="0"/>
                <a:cs typeface="Arial" panose="020B0604020202020204" pitchFamily="34" charset="0"/>
              </a:rPr>
              <a:t>.</a:t>
            </a: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365125" algn="justLow" rtl="1">
              <a:spcAft>
                <a:spcPts val="0"/>
              </a:spcAft>
            </a:pPr>
            <a:endParaRPr lang="ar-EG" sz="2400" b="1" dirty="0" smtClean="0">
              <a:latin typeface="Arial" panose="020B0604020202020204" pitchFamily="34" charset="0"/>
              <a:ea typeface="Times New Roman" panose="02020603050405020304" pitchFamily="18" charset="0"/>
              <a:cs typeface="Arial" panose="020B0604020202020204" pitchFamily="34" charset="0"/>
            </a:endParaRPr>
          </a:p>
          <a:p>
            <a:pPr marL="712788" indent="-347663" algn="justLow" rtl="1">
              <a:spcAft>
                <a:spcPts val="0"/>
              </a:spcAft>
              <a:buFont typeface="+mj-lt"/>
              <a:buAutoNum type="arabicParenR"/>
            </a:pPr>
            <a:endParaRPr lang="en-GB" sz="2200" b="1" dirty="0" smtClean="0">
              <a:latin typeface="Arial" panose="020B0604020202020204" pitchFamily="34" charset="0"/>
              <a:ea typeface="Times New Roman" panose="02020603050405020304" pitchFamily="18" charset="0"/>
              <a:cs typeface="Arial" panose="020B0604020202020204" pitchFamily="34" charset="0"/>
            </a:endParaRPr>
          </a:p>
          <a:p>
            <a:pPr algn="justLow" rtl="1">
              <a:lnSpc>
                <a:spcPct val="120000"/>
              </a:lnSpc>
              <a:spcAft>
                <a:spcPts val="0"/>
              </a:spcAft>
            </a:pPr>
            <a:r>
              <a:rPr lang="ar-SA" sz="2000" b="1" dirty="0">
                <a:latin typeface="Arial" panose="020B0604020202020204" pitchFamily="34" charset="0"/>
                <a:ea typeface="Times New Roman" panose="02020603050405020304" pitchFamily="18" charset="0"/>
                <a:cs typeface="Arial" panose="020B0604020202020204" pitchFamily="34" charset="0"/>
              </a:rPr>
              <a:t> </a:t>
            </a:r>
            <a:endParaRPr lang="ar-EG" sz="2000" b="1" dirty="0" smtClean="0">
              <a:latin typeface="Arial" panose="020B0604020202020204" pitchFamily="34" charset="0"/>
              <a:ea typeface="Times New Roman" panose="02020603050405020304" pitchFamily="18" charset="0"/>
              <a:cs typeface="Arial" panose="020B0604020202020204" pitchFamily="34" charset="0"/>
            </a:endParaRPr>
          </a:p>
          <a:p>
            <a:pPr algn="justLow" rtl="1">
              <a:lnSpc>
                <a:spcPct val="120000"/>
              </a:lnSpc>
              <a:spcAft>
                <a:spcPts val="0"/>
              </a:spcAft>
            </a:pPr>
            <a:endParaRPr lang="ar-EG" sz="2000" b="1" dirty="0">
              <a:effectLst/>
              <a:latin typeface="Arial" panose="020B0604020202020204" pitchFamily="34" charset="0"/>
              <a:ea typeface="Times New Roman" panose="02020603050405020304" pitchFamily="18" charset="0"/>
              <a:cs typeface="Arial" panose="020B0604020202020204" pitchFamily="34" charset="0"/>
            </a:endParaRPr>
          </a:p>
          <a:p>
            <a:pPr algn="justLow" rtl="1">
              <a:lnSpc>
                <a:spcPct val="120000"/>
              </a:lnSpc>
              <a:spcAft>
                <a:spcPts val="0"/>
              </a:spcAft>
            </a:pPr>
            <a:endParaRPr lang="ar-EG" sz="2000" b="1" dirty="0" smtClean="0">
              <a:latin typeface="Arial" panose="020B0604020202020204" pitchFamily="34" charset="0"/>
              <a:ea typeface="Times New Roman" panose="02020603050405020304" pitchFamily="18" charset="0"/>
              <a:cs typeface="Arial" panose="020B0604020202020204" pitchFamily="34" charset="0"/>
            </a:endParaRPr>
          </a:p>
          <a:p>
            <a:pPr algn="justLow" rtl="1">
              <a:lnSpc>
                <a:spcPct val="120000"/>
              </a:lnSpc>
              <a:spcAft>
                <a:spcPts val="0"/>
              </a:spcAft>
            </a:pPr>
            <a:endParaRPr lang="en-US" sz="20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2">
            <a:extLst>
              <a:ext uri="{FF2B5EF4-FFF2-40B4-BE49-F238E27FC236}">
                <a16:creationId xmlns:a16="http://schemas.microsoft.com/office/drawing/2014/main" xmlns="" id="{A9C93DEF-DF3B-43B6-8FC6-B70945BA9B87}"/>
              </a:ext>
            </a:extLst>
          </p:cNvPr>
          <p:cNvSpPr/>
          <p:nvPr/>
        </p:nvSpPr>
        <p:spPr>
          <a:xfrm>
            <a:off x="2121408" y="4414993"/>
            <a:ext cx="9224879" cy="2324482"/>
          </a:xfrm>
          <a:prstGeom prst="rect">
            <a:avLst/>
          </a:prstGeom>
        </p:spPr>
        <p:txBody>
          <a:bodyPr wrap="square">
            <a:spAutoFit/>
          </a:bodyPr>
          <a:lstStyle/>
          <a:p>
            <a:pPr algn="just" rtl="1">
              <a:spcAft>
                <a:spcPts val="0"/>
              </a:spcAft>
            </a:pPr>
            <a:r>
              <a:rPr lang="ar-EG" sz="22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p>
          <a:p>
            <a:pPr algn="just" rtl="1">
              <a:spcAft>
                <a:spcPts val="0"/>
              </a:spcAft>
            </a:pPr>
            <a:endParaRPr lang="ar-EG" sz="22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just" rtl="1">
              <a:spcAft>
                <a:spcPts val="0"/>
              </a:spcAft>
            </a:pPr>
            <a:r>
              <a:rPr lang="ar-SA" sz="22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وبعد </a:t>
            </a:r>
            <a:r>
              <a:rPr lang="ar-SA" sz="24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الانتهاء </a:t>
            </a:r>
            <a:r>
              <a:rPr lang="ar-SA" sz="24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من هذه المرحلة الخاصة بانتقاء واختيار المعلومات التى يجب أن يتضمنها الخبر، </a:t>
            </a:r>
            <a:r>
              <a:rPr lang="ar-EG" sz="24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4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والتى تمثل</a:t>
            </a:r>
            <a:r>
              <a:rPr lang="ar-EG" sz="24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4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مادته </a:t>
            </a:r>
            <a:r>
              <a:rPr lang="ar-SA" sz="24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الأصلية والضرورية، تبدأ الخطوة التالية وهى صياغة أو تحرير أو بناء القالب اللغوى الذى يوضع </a:t>
            </a:r>
            <a:r>
              <a:rPr lang="ar-SA" sz="24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فيه</a:t>
            </a:r>
            <a:endParaRPr lang="ar-EG" sz="2400" b="1" dirty="0" smtClean="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just" rtl="1">
              <a:lnSpc>
                <a:spcPct val="150000"/>
              </a:lnSpc>
              <a:spcAft>
                <a:spcPts val="0"/>
              </a:spcAft>
            </a:pPr>
            <a:endParaRPr lang="en-US" sz="2200" b="1"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5411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53B6C6F-160E-4DA8-92AC-F2E6034692FA}"/>
              </a:ext>
            </a:extLst>
          </p:cNvPr>
          <p:cNvSpPr/>
          <p:nvPr/>
        </p:nvSpPr>
        <p:spPr>
          <a:xfrm>
            <a:off x="4742525" y="336542"/>
            <a:ext cx="7449475" cy="523220"/>
          </a:xfrm>
          <a:prstGeom prst="rect">
            <a:avLst/>
          </a:prstGeom>
        </p:spPr>
        <p:txBody>
          <a:bodyPr wrap="none">
            <a:spAutoFit/>
          </a:bodyPr>
          <a:lstStyle/>
          <a:p>
            <a:r>
              <a:rPr lang="ar-SA"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الأسس والقواعد والوصايا التى تطبق عند صياغة أخبار النشرة</a:t>
            </a:r>
            <a:endParaRPr lang="ar-SA" sz="2800" b="1" dirty="0">
              <a:solidFill>
                <a:srgbClr val="FF00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xmlns="" id="{0CF1A785-F528-46D6-B00F-6ABA8BDC2243}"/>
              </a:ext>
            </a:extLst>
          </p:cNvPr>
          <p:cNvSpPr/>
          <p:nvPr/>
        </p:nvSpPr>
        <p:spPr>
          <a:xfrm>
            <a:off x="1922586" y="859762"/>
            <a:ext cx="9893808" cy="5281446"/>
          </a:xfrm>
          <a:prstGeom prst="rect">
            <a:avLst/>
          </a:prstGeom>
        </p:spPr>
        <p:txBody>
          <a:bodyPr wrap="square">
            <a:spAutoFit/>
          </a:bodyPr>
          <a:lstStyle/>
          <a:p>
            <a:pPr algn="just" rtl="1">
              <a:lnSpc>
                <a:spcPct val="110000"/>
              </a:lnSpc>
              <a:spcAft>
                <a:spcPts val="0"/>
              </a:spcAft>
            </a:pPr>
            <a:r>
              <a:rPr lang="ar-SA" sz="2400" b="1" dirty="0">
                <a:solidFill>
                  <a:srgbClr val="0070C0"/>
                </a:solidFill>
                <a:latin typeface="Times New Roman" panose="02020603050405020304" pitchFamily="18" charset="0"/>
                <a:ea typeface="Times New Roman" panose="02020603050405020304" pitchFamily="18" charset="0"/>
                <a:cs typeface="Simplified Arabic" panose="02020603050405020304" pitchFamily="18" charset="-78"/>
              </a:rPr>
              <a:t>هناك عدد من الأسس والقواعد والوصايا التى تطبق عند صياغة أخبار النشرة، يتعلق بعضها بالكلمات والجمل وصياغتها، ويتعلق بعضها الآخر بالأرقام والبيانات وكيفية التعامل معها، وعامل الوقت، كما ينصب بعضها الآخر على الأفعال والصفات والأسماء الأجنبية </a:t>
            </a:r>
            <a:r>
              <a:rPr lang="en-US" sz="2400" b="1" dirty="0">
                <a:solidFill>
                  <a:srgbClr val="0070C0"/>
                </a:solidFill>
                <a:latin typeface="Simplified Arabic" panose="02020603050405020304" pitchFamily="18" charset="-78"/>
                <a:ea typeface="Times New Roman" panose="02020603050405020304" pitchFamily="18" charset="0"/>
              </a:rPr>
              <a:t>…</a:t>
            </a:r>
            <a:r>
              <a:rPr lang="ar-SA" sz="2400" b="1" dirty="0">
                <a:solidFill>
                  <a:srgbClr val="0070C0"/>
                </a:solidFill>
                <a:latin typeface="Times New Roman" panose="02020603050405020304" pitchFamily="18" charset="0"/>
                <a:ea typeface="Times New Roman" panose="02020603050405020304" pitchFamily="18" charset="0"/>
                <a:cs typeface="Simplified Arabic" panose="02020603050405020304" pitchFamily="18" charset="-78"/>
              </a:rPr>
              <a:t> الخ .</a:t>
            </a:r>
            <a:endParaRPr lang="en-US" sz="2400" b="1" dirty="0">
              <a:solidFill>
                <a:srgbClr val="0070C0"/>
              </a:solidFill>
              <a:latin typeface="Times New Roman" panose="02020603050405020304" pitchFamily="18" charset="0"/>
              <a:ea typeface="Times New Roman" panose="02020603050405020304" pitchFamily="18" charset="0"/>
            </a:endParaRPr>
          </a:p>
          <a:p>
            <a:pPr algn="just" rtl="1">
              <a:lnSpc>
                <a:spcPct val="120000"/>
              </a:lnSpc>
              <a:spcAft>
                <a:spcPts val="0"/>
              </a:spcAft>
            </a:pPr>
            <a:r>
              <a:rPr lang="ar-SA" sz="2400" b="1" dirty="0">
                <a:solidFill>
                  <a:srgbClr val="0070C0"/>
                </a:solidFill>
                <a:latin typeface="Times New Roman" panose="02020603050405020304" pitchFamily="18" charset="0"/>
                <a:ea typeface="Times New Roman" panose="02020603050405020304" pitchFamily="18" charset="0"/>
                <a:cs typeface="Simplified Arabic" panose="02020603050405020304" pitchFamily="18" charset="-78"/>
              </a:rPr>
              <a:t>وسوف نعرض لهذه القواعد على النحو التالى : </a:t>
            </a:r>
            <a:endParaRPr lang="en-US" sz="2400" b="1" dirty="0">
              <a:solidFill>
                <a:srgbClr val="0070C0"/>
              </a:solidFill>
              <a:latin typeface="Times New Roman" panose="02020603050405020304" pitchFamily="18" charset="0"/>
              <a:ea typeface="Times New Roman" panose="02020603050405020304" pitchFamily="18" charset="0"/>
            </a:endParaRPr>
          </a:p>
          <a:p>
            <a:pPr marL="342900" indent="-342900" algn="just" rtl="1">
              <a:lnSpc>
                <a:spcPct val="12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مواصفات الكلمات والجمل </a:t>
            </a:r>
          </a:p>
          <a:p>
            <a:pPr marL="342900" indent="-342900" algn="just" rtl="1">
              <a:lnSpc>
                <a:spcPct val="12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الافعال</a:t>
            </a:r>
            <a:endParaRPr lang="en-US" sz="2400" dirty="0">
              <a:latin typeface="Times New Roman" panose="02020603050405020304" pitchFamily="18" charset="0"/>
              <a:ea typeface="Times New Roman" panose="02020603050405020304" pitchFamily="18" charset="0"/>
            </a:endParaRPr>
          </a:p>
          <a:p>
            <a:pPr marL="342900" indent="-342900" algn="just" rtl="1">
              <a:lnSpc>
                <a:spcPct val="12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الصفات والاستعارات </a:t>
            </a:r>
          </a:p>
          <a:p>
            <a:pPr marL="342900" indent="-342900" algn="just" rtl="1">
              <a:lnSpc>
                <a:spcPct val="12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الاقتباسات</a:t>
            </a:r>
            <a:endParaRPr lang="en-US" sz="2400" dirty="0">
              <a:latin typeface="Times New Roman" panose="02020603050405020304" pitchFamily="18" charset="0"/>
              <a:ea typeface="Times New Roman" panose="02020603050405020304" pitchFamily="18" charset="0"/>
            </a:endParaRPr>
          </a:p>
          <a:p>
            <a:pPr marL="342900" indent="-342900" algn="justLow" rtl="1">
              <a:lnSpc>
                <a:spcPct val="120000"/>
              </a:lnSpc>
              <a:spcAft>
                <a:spcPts val="0"/>
              </a:spcAft>
              <a:buFont typeface="+mj-lt"/>
              <a:buAutoNum type="arabicPeriod"/>
              <a:tabLst>
                <a:tab pos="-635" algn="r"/>
              </a:tabLst>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الأسماء الاجنبية</a:t>
            </a:r>
            <a:endParaRPr lang="en-US" sz="2400" dirty="0">
              <a:latin typeface="Times New Roman" panose="02020603050405020304" pitchFamily="18" charset="0"/>
              <a:ea typeface="Times New Roman" panose="02020603050405020304" pitchFamily="18" charset="0"/>
            </a:endParaRPr>
          </a:p>
          <a:p>
            <a:pPr marL="342900" indent="-342900" algn="just" rtl="1">
              <a:lnSpc>
                <a:spcPct val="12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الأرقام</a:t>
            </a:r>
            <a:endParaRPr lang="en-US" sz="2400" dirty="0">
              <a:latin typeface="Times New Roman" panose="02020603050405020304" pitchFamily="18" charset="0"/>
              <a:ea typeface="Times New Roman" panose="02020603050405020304" pitchFamily="18" charset="0"/>
            </a:endParaRPr>
          </a:p>
          <a:p>
            <a:pPr marL="342900" indent="-342900" algn="just" rtl="1">
              <a:lnSpc>
                <a:spcPct val="12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المصطلحات العلمية والمتخصصة </a:t>
            </a:r>
          </a:p>
          <a:p>
            <a:pPr marL="342900" indent="-342900" algn="just" rtl="1">
              <a:lnSpc>
                <a:spcPct val="12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Simplified Arabic" panose="02020603050405020304" pitchFamily="18" charset="-78"/>
              </a:rPr>
              <a:t>مراعاة عامل الوقت</a:t>
            </a:r>
            <a:endParaRPr lang="en-US"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215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53B6C6F-160E-4DA8-92AC-F2E6034692FA}"/>
              </a:ext>
            </a:extLst>
          </p:cNvPr>
          <p:cNvSpPr/>
          <p:nvPr/>
        </p:nvSpPr>
        <p:spPr>
          <a:xfrm>
            <a:off x="4742525" y="336542"/>
            <a:ext cx="7449475" cy="523220"/>
          </a:xfrm>
          <a:prstGeom prst="rect">
            <a:avLst/>
          </a:prstGeom>
        </p:spPr>
        <p:txBody>
          <a:bodyPr wrap="none">
            <a:spAutoFit/>
          </a:bodyPr>
          <a:lstStyle/>
          <a:p>
            <a:r>
              <a:rPr lang="ar-SA"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الأسس والقواعد والوصايا التى تطبق عند صياغة أخبار النشرة</a:t>
            </a:r>
            <a:endParaRPr lang="ar-SA" sz="2800" b="1" dirty="0">
              <a:solidFill>
                <a:srgbClr val="FF0000"/>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xmlns="" id="{0CF1A785-F528-46D6-B00F-6ABA8BDC2243}"/>
              </a:ext>
            </a:extLst>
          </p:cNvPr>
          <p:cNvSpPr/>
          <p:nvPr/>
        </p:nvSpPr>
        <p:spPr>
          <a:xfrm>
            <a:off x="1593402" y="859762"/>
            <a:ext cx="9921860" cy="6016071"/>
          </a:xfrm>
          <a:prstGeom prst="rect">
            <a:avLst/>
          </a:prstGeom>
        </p:spPr>
        <p:txBody>
          <a:bodyPr wrap="square">
            <a:spAutoFit/>
          </a:bodyPr>
          <a:lstStyle/>
          <a:p>
            <a:pPr marL="90170" algn="r" rtl="1">
              <a:lnSpc>
                <a:spcPct val="120000"/>
              </a:lnSpc>
              <a:spcAft>
                <a:spcPts val="0"/>
              </a:spcAft>
            </a:pPr>
            <a:r>
              <a:rPr lang="ar-SA" sz="2800" b="1" dirty="0">
                <a:solidFill>
                  <a:srgbClr val="C00000"/>
                </a:solidFill>
                <a:latin typeface="Arial" panose="020B0604020202020204" pitchFamily="34" charset="0"/>
                <a:ea typeface="Times New Roman" panose="02020603050405020304" pitchFamily="18" charset="0"/>
                <a:cs typeface="Arial" panose="020B0604020202020204" pitchFamily="34" charset="0"/>
              </a:rPr>
              <a:t>مواصفات الكلمات والجمل :</a:t>
            </a:r>
            <a:endParaRPr lang="en-US" sz="2800" b="1" dirty="0">
              <a:solidFill>
                <a:srgbClr val="C00000"/>
              </a:solidFill>
              <a:latin typeface="Arial" panose="020B0604020202020204" pitchFamily="34" charset="0"/>
              <a:ea typeface="Times New Roman" panose="02020603050405020304" pitchFamily="18" charset="0"/>
              <a:cs typeface="Arial" panose="020B0604020202020204" pitchFamily="34" charset="0"/>
            </a:endParaRPr>
          </a:p>
          <a:p>
            <a:pPr marL="285750" indent="-285750" algn="just" rtl="1">
              <a:lnSpc>
                <a:spcPct val="120000"/>
              </a:lnSpc>
              <a:spcAft>
                <a:spcPts val="0"/>
              </a:spcAft>
              <a:buFont typeface="Wingdings" panose="05000000000000000000" pitchFamily="2" charset="2"/>
              <a:buChar char="v"/>
            </a:pPr>
            <a:r>
              <a:rPr lang="ar-SA" sz="2800" b="1" dirty="0">
                <a:latin typeface="Arial" panose="020B0604020202020204" pitchFamily="34" charset="0"/>
                <a:ea typeface="Times New Roman" panose="02020603050405020304" pitchFamily="18" charset="0"/>
                <a:cs typeface="Arial" panose="020B0604020202020204" pitchFamily="34" charset="0"/>
              </a:rPr>
              <a:t>ينبغى استخدام الكلمات البسيطة واللغة الشائعة والابتعاد كلية عن الكلمات المهجورة أو غير المتداولة أو التى لا يفهمها إلا المتخصصون مثل كلمات " الغضنفرـ المارجوانا" ..الخ، كما لا يبنغى اللجوء إلى استخدام التركيبات اللغوية المعقدة، لأن المستمع أو المشاهد لن يتمكن من متابعة الخبر إذا ما توقف أمام كلمة أو جملة غامضة . </a:t>
            </a:r>
            <a:endParaRPr lang="en-US" sz="2800" b="1" dirty="0">
              <a:latin typeface="Arial" panose="020B0604020202020204" pitchFamily="34" charset="0"/>
              <a:ea typeface="Times New Roman" panose="02020603050405020304" pitchFamily="18" charset="0"/>
              <a:cs typeface="Arial" panose="020B0604020202020204" pitchFamily="34" charset="0"/>
            </a:endParaRPr>
          </a:p>
          <a:p>
            <a:pPr marL="285750" indent="-285750" algn="just" rtl="1">
              <a:lnSpc>
                <a:spcPct val="120000"/>
              </a:lnSpc>
              <a:spcAft>
                <a:spcPts val="0"/>
              </a:spcAft>
              <a:buFont typeface="Wingdings" panose="05000000000000000000" pitchFamily="2" charset="2"/>
              <a:buChar char="v"/>
            </a:pPr>
            <a:r>
              <a:rPr lang="ar-SA" sz="2800" b="1" dirty="0">
                <a:latin typeface="Arial" panose="020B0604020202020204" pitchFamily="34" charset="0"/>
                <a:ea typeface="Times New Roman" panose="02020603050405020304" pitchFamily="18" charset="0"/>
                <a:cs typeface="Arial" panose="020B0604020202020204" pitchFamily="34" charset="0"/>
              </a:rPr>
              <a:t>يجب استخدام الكلمات المحددة المعنى، بدلا من الكلمات التى تحتمل اللبس أو الغموض والتى يكون لها أكثر من معنى، لأن ذلك من شأنه أن يزيد غموض الخبر ويشوش ذهن المتلقى، ومن المحتمل أن يفهم الخبر بطريقة خاطئة. ومن هذه الكلمات التى لا تشير إلى معان محددة كلمة "حديثا" والتى يمكن أن تكون منذ أسبوع أو منذ شهر أو منذ عام مثلا .. </a:t>
            </a:r>
            <a:endParaRPr lang="en-US" sz="2800" b="1" dirty="0">
              <a:latin typeface="Arial" panose="020B0604020202020204" pitchFamily="34" charset="0"/>
              <a:ea typeface="Times New Roman" panose="02020603050405020304" pitchFamily="18" charset="0"/>
              <a:cs typeface="Arial" panose="020B0604020202020204" pitchFamily="34" charset="0"/>
            </a:endParaRPr>
          </a:p>
          <a:p>
            <a:pPr algn="just" rtl="1">
              <a:lnSpc>
                <a:spcPct val="120000"/>
              </a:lnSpc>
              <a:spcAft>
                <a:spcPts val="0"/>
              </a:spcAft>
            </a:pPr>
            <a:endParaRPr lang="en-US"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15458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1609</TotalTime>
  <Words>1808</Words>
  <Application>Microsoft Office PowerPoint</Application>
  <PresentationFormat>Custom</PresentationFormat>
  <Paragraphs>118</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Wisp</vt:lpstr>
      <vt:lpstr>PowerPoint Presentation</vt:lpstr>
      <vt:lpstr>PowerPoint Presentation</vt:lpstr>
      <vt:lpstr>PowerPoint Presentation</vt:lpstr>
      <vt:lpstr>تايع: المراحل التى تمر بها النشرة الإخبارية :</vt:lpstr>
      <vt:lpstr>PowerPoint Presentation</vt:lpstr>
      <vt:lpstr>تابع: أساسيات تحرير الأخبار الإذاعية :</vt:lpstr>
      <vt:lpstr>PowerPoint Presentation</vt:lpstr>
      <vt:lpstr>PowerPoint Presentation</vt:lpstr>
      <vt:lpstr>PowerPoint Presentation</vt:lpstr>
      <vt:lpstr>تابع: الأسس والقواعد والوصايا التى تطبق عند صياغة أخبار النشرة</vt:lpstr>
      <vt:lpstr>PowerPoint Presentation</vt:lpstr>
      <vt:lpstr>تابع الأسس والقواعد والوصايا التى تطبق عند صياغة أخبار النشرة</vt:lpstr>
      <vt:lpstr>PowerPoint Presentation</vt:lpstr>
      <vt:lpstr>PowerPoint Presentation</vt:lpstr>
      <vt:lpstr>  </vt:lpstr>
      <vt:lpstr>تابع الأسس والقواعد والوصايا التى تطبق عند صياغة أخبار النشرة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البرامج الإخبارية</dc:title>
  <dc:creator>Khaled M. Ayad</dc:creator>
  <cp:lastModifiedBy>ahmed ayad</cp:lastModifiedBy>
  <cp:revision>99</cp:revision>
  <dcterms:created xsi:type="dcterms:W3CDTF">2020-03-16T06:37:39Z</dcterms:created>
  <dcterms:modified xsi:type="dcterms:W3CDTF">2020-03-20T15:04:44Z</dcterms:modified>
</cp:coreProperties>
</file>